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Lst>
  <p:notesMasterIdLst>
    <p:notesMasterId r:id="rId39"/>
  </p:notesMasterIdLst>
  <p:sldIdLst>
    <p:sldId id="256" r:id="rId3"/>
    <p:sldId id="257" r:id="rId4"/>
    <p:sldId id="258" r:id="rId5"/>
    <p:sldId id="259" r:id="rId6"/>
    <p:sldId id="303" r:id="rId7"/>
    <p:sldId id="260" r:id="rId8"/>
    <p:sldId id="261" r:id="rId9"/>
    <p:sldId id="263" r:id="rId10"/>
    <p:sldId id="264" r:id="rId11"/>
    <p:sldId id="262" r:id="rId12"/>
    <p:sldId id="292" r:id="rId13"/>
    <p:sldId id="293" r:id="rId14"/>
    <p:sldId id="294" r:id="rId15"/>
    <p:sldId id="295" r:id="rId16"/>
    <p:sldId id="298" r:id="rId17"/>
    <p:sldId id="299" r:id="rId18"/>
    <p:sldId id="265" r:id="rId19"/>
    <p:sldId id="278" r:id="rId20"/>
    <p:sldId id="266" r:id="rId21"/>
    <p:sldId id="300" r:id="rId22"/>
    <p:sldId id="270" r:id="rId23"/>
    <p:sldId id="284" r:id="rId24"/>
    <p:sldId id="285" r:id="rId25"/>
    <p:sldId id="301" r:id="rId26"/>
    <p:sldId id="282" r:id="rId27"/>
    <p:sldId id="297" r:id="rId28"/>
    <p:sldId id="283" r:id="rId29"/>
    <p:sldId id="302" r:id="rId30"/>
    <p:sldId id="271" r:id="rId31"/>
    <p:sldId id="288" r:id="rId32"/>
    <p:sldId id="290" r:id="rId33"/>
    <p:sldId id="291" r:id="rId34"/>
    <p:sldId id="289" r:id="rId35"/>
    <p:sldId id="273" r:id="rId36"/>
    <p:sldId id="274" r:id="rId37"/>
    <p:sldId id="276" r:id="rId38"/>
  </p:sldIdLst>
  <p:sldSz cx="18288000" cy="10287000"/>
  <p:notesSz cx="6858000" cy="9144000"/>
  <p:embeddedFontLst>
    <p:embeddedFont>
      <p:font typeface="Canva Sans" panose="020B0604020202020204" charset="0"/>
      <p:regular r:id="rId40"/>
    </p:embeddedFont>
    <p:embeddedFont>
      <p:font typeface="Cardo" panose="020B0604020202020204" charset="-79"/>
      <p:regular r:id="rId41"/>
    </p:embeddedFont>
    <p:embeddedFont>
      <p:font typeface="Didact Gothic" panose="020F0502020204030204" pitchFamily="2" charset="0"/>
      <p:regular r:id="rId42"/>
    </p:embeddedFont>
    <p:embeddedFont>
      <p:font typeface="Open Sans" panose="020B0606030504020204" pitchFamily="34" charset="0"/>
      <p:regular r:id="rId43"/>
      <p:bold r:id="rId44"/>
      <p:italic r:id="rId45"/>
      <p:boldItalic r:id="rId46"/>
    </p:embeddedFont>
    <p:embeddedFont>
      <p:font typeface="Open Sans Light" panose="020B0306030504020204" pitchFamily="34" charset="0"/>
      <p:regular r:id="rId47"/>
      <p:italic r:id="rId48"/>
    </p:embeddedFont>
    <p:embeddedFont>
      <p:font typeface="Proxima Nova" panose="020B0604020202020204" charset="0"/>
      <p:regular r:id="rId49"/>
      <p:bold r:id="rId50"/>
      <p:italic r:id="rId51"/>
      <p:boldItalic r:id="rId52"/>
    </p:embeddedFont>
    <p:embeddedFont>
      <p:font typeface="Proxima Nova Light" panose="020B0604020202020204" charset="0"/>
      <p:regular r:id="rId53"/>
      <p:italic r:id="rId5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68" d="100"/>
          <a:sy n="68" d="100"/>
        </p:scale>
        <p:origin x="28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font" Target="fonts/font14.fntdata"/><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4.fntdata"/><Relationship Id="rId48" Type="http://schemas.openxmlformats.org/officeDocument/2006/relationships/font" Target="fonts/font9.fntdata"/><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font" Target="fonts/font12.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7.fntdata"/><Relationship Id="rId20" Type="http://schemas.openxmlformats.org/officeDocument/2006/relationships/slide" Target="slides/slide18.xml"/><Relationship Id="rId41" Type="http://schemas.openxmlformats.org/officeDocument/2006/relationships/font" Target="fonts/font2.fntdata"/><Relationship Id="rId54"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10.fntdata"/><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5.fntdata"/><Relationship Id="rId52" Type="http://schemas.openxmlformats.org/officeDocument/2006/relationships/font" Target="fonts/font13.fntdata"/></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Column1</c:v>
                </c:pt>
              </c:strCache>
            </c:strRef>
          </c:tx>
          <c:spPr>
            <a:solidFill>
              <a:srgbClr val="2875DD"/>
            </a:solidFill>
            <a:ln>
              <a:solidFill>
                <a:srgbClr val="2875DD"/>
              </a:solidFill>
            </a:ln>
          </c:spPr>
          <c:invertIfNegative val="0"/>
          <c:dLbls>
            <c:dLbl>
              <c:idx val="0"/>
              <c:numFmt formatCode="#,##0%" sourceLinked="0"/>
              <c:spPr/>
              <c:txPr>
                <a:bodyPr/>
                <a:lstStyle/>
                <a:p>
                  <a:pPr>
                    <a:defRPr sz="1000" b="0" smtId="4294967295">
                      <a:solidFill>
                        <a:srgbClr val="0F283E"/>
                      </a:solidFill>
                      <a:latin typeface="Open Sans Light"/>
                    </a:defRPr>
                  </a:pPr>
                  <a:endParaRPr lang="en-US"/>
                </a:p>
              </c:txPr>
              <c:dLblPos val="outEnd"/>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7954-4940-955B-BFFCDE82FB2A}"/>
                </c:ext>
              </c:extLst>
            </c:dLbl>
            <c:dLbl>
              <c:idx val="1"/>
              <c:numFmt formatCode="#,##0%" sourceLinked="0"/>
              <c:spPr/>
              <c:txPr>
                <a:bodyPr/>
                <a:lstStyle/>
                <a:p>
                  <a:pPr>
                    <a:defRPr sz="1000" b="0" smtId="4294967295">
                      <a:solidFill>
                        <a:srgbClr val="0F283E"/>
                      </a:solidFill>
                      <a:latin typeface="Open Sans Light"/>
                    </a:defRPr>
                  </a:pPr>
                  <a:endParaRPr lang="en-US"/>
                </a:p>
              </c:txPr>
              <c:dLblPos val="outEnd"/>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7954-4940-955B-BFFCDE82FB2A}"/>
                </c:ext>
              </c:extLst>
            </c:dLbl>
            <c:dLbl>
              <c:idx val="2"/>
              <c:numFmt formatCode="#,##0%" sourceLinked="0"/>
              <c:spPr/>
              <c:txPr>
                <a:bodyPr/>
                <a:lstStyle/>
                <a:p>
                  <a:pPr>
                    <a:defRPr sz="1000" b="0" smtId="4294967295">
                      <a:solidFill>
                        <a:srgbClr val="0F283E"/>
                      </a:solidFill>
                      <a:latin typeface="Open Sans Light"/>
                    </a:defRPr>
                  </a:pPr>
                  <a:endParaRPr lang="en-US"/>
                </a:p>
              </c:txPr>
              <c:dLblPos val="outEnd"/>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7954-4940-955B-BFFCDE82FB2A}"/>
                </c:ext>
              </c:extLst>
            </c:dLbl>
            <c:dLbl>
              <c:idx val="3"/>
              <c:numFmt formatCode="#,##0%" sourceLinked="0"/>
              <c:spPr/>
              <c:txPr>
                <a:bodyPr/>
                <a:lstStyle/>
                <a:p>
                  <a:pPr>
                    <a:defRPr sz="1000" b="0" smtId="4294967295">
                      <a:solidFill>
                        <a:srgbClr val="0F283E"/>
                      </a:solidFill>
                      <a:latin typeface="Open Sans Light"/>
                    </a:defRPr>
                  </a:pPr>
                  <a:endParaRPr lang="en-US"/>
                </a:p>
              </c:txPr>
              <c:dLblPos val="outEnd"/>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7954-4940-955B-BFFCDE82FB2A}"/>
                </c:ext>
              </c:extLst>
            </c:dLbl>
            <c:dLbl>
              <c:idx val="4"/>
              <c:numFmt formatCode="#,##0%" sourceLinked="0"/>
              <c:spPr/>
              <c:txPr>
                <a:bodyPr/>
                <a:lstStyle/>
                <a:p>
                  <a:pPr>
                    <a:defRPr sz="1000" b="0" smtId="4294967295">
                      <a:solidFill>
                        <a:srgbClr val="0F283E"/>
                      </a:solidFill>
                      <a:latin typeface="Open Sans Light"/>
                    </a:defRPr>
                  </a:pPr>
                  <a:endParaRPr lang="en-US"/>
                </a:p>
              </c:txPr>
              <c:dLblPos val="outEnd"/>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4-7954-4940-955B-BFFCDE82FB2A}"/>
                </c:ext>
              </c:extLst>
            </c:dLbl>
            <c:dLbl>
              <c:idx val="5"/>
              <c:numFmt formatCode="#,##0%" sourceLinked="0"/>
              <c:spPr/>
              <c:txPr>
                <a:bodyPr/>
                <a:lstStyle/>
                <a:p>
                  <a:pPr>
                    <a:defRPr sz="1000" b="0" smtId="4294967295">
                      <a:solidFill>
                        <a:srgbClr val="0F283E"/>
                      </a:solidFill>
                      <a:latin typeface="Open Sans Light"/>
                    </a:defRPr>
                  </a:pPr>
                  <a:endParaRPr lang="en-US"/>
                </a:p>
              </c:txPr>
              <c:dLblPos val="outEnd"/>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5-7954-4940-955B-BFFCDE82FB2A}"/>
                </c:ext>
              </c:extLst>
            </c:dLbl>
            <c:dLbl>
              <c:idx val="6"/>
              <c:numFmt formatCode="#,##0%" sourceLinked="0"/>
              <c:spPr/>
              <c:txPr>
                <a:bodyPr/>
                <a:lstStyle/>
                <a:p>
                  <a:pPr>
                    <a:defRPr sz="1000" b="0" smtId="4294967295">
                      <a:solidFill>
                        <a:srgbClr val="0F283E"/>
                      </a:solidFill>
                      <a:latin typeface="Open Sans Light"/>
                    </a:defRPr>
                  </a:pPr>
                  <a:endParaRPr lang="en-US"/>
                </a:p>
              </c:txPr>
              <c:dLblPos val="outEnd"/>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6-7954-4940-955B-BFFCDE82FB2A}"/>
                </c:ext>
              </c:extLst>
            </c:dLbl>
            <c:dLbl>
              <c:idx val="7"/>
              <c:numFmt formatCode="#,##0%" sourceLinked="0"/>
              <c:spPr/>
              <c:txPr>
                <a:bodyPr/>
                <a:lstStyle/>
                <a:p>
                  <a:pPr>
                    <a:defRPr sz="1000" b="0" smtId="4294967295">
                      <a:solidFill>
                        <a:srgbClr val="0F283E"/>
                      </a:solidFill>
                      <a:latin typeface="Open Sans Light"/>
                    </a:defRPr>
                  </a:pPr>
                  <a:endParaRPr lang="en-US"/>
                </a:p>
              </c:txPr>
              <c:dLblPos val="outEnd"/>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7-7954-4940-955B-BFFCDE82FB2A}"/>
                </c:ext>
              </c:extLst>
            </c:dLbl>
            <c:dLbl>
              <c:idx val="8"/>
              <c:numFmt formatCode="#,##0%" sourceLinked="0"/>
              <c:spPr/>
              <c:txPr>
                <a:bodyPr/>
                <a:lstStyle/>
                <a:p>
                  <a:pPr>
                    <a:defRPr sz="1000" b="0" smtId="4294967295">
                      <a:solidFill>
                        <a:srgbClr val="0F283E"/>
                      </a:solidFill>
                      <a:latin typeface="Open Sans Light"/>
                    </a:defRPr>
                  </a:pPr>
                  <a:endParaRPr lang="en-US"/>
                </a:p>
              </c:txPr>
              <c:dLblPos val="outEnd"/>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8-7954-4940-955B-BFFCDE82FB2A}"/>
                </c:ext>
              </c:extLst>
            </c:dLbl>
            <c:spPr>
              <a:noFill/>
              <a:ln>
                <a:noFill/>
              </a:ln>
              <a:effectLst/>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0"/>
              </c:ext>
            </c:extLst>
          </c:dLbls>
          <c:cat>
            <c:strRef>
              <c:f>Sheet1!$A$2:$A$10</c:f>
              <c:strCache>
                <c:ptCount val="9"/>
                <c:pt idx="0">
                  <c:v>Improve production processes</c:v>
                </c:pt>
                <c:pt idx="1">
                  <c:v>Search engine optimization tasks (i.e. keyword research)</c:v>
                </c:pt>
                <c:pt idx="2">
                  <c:v>Process automation</c:v>
                </c:pt>
                <c:pt idx="3">
                  <c:v>Internal communications, plans, presentations, and reports</c:v>
                </c:pt>
                <c:pt idx="4">
                  <c:v>Aggregate business data</c:v>
                </c:pt>
                <c:pt idx="5">
                  <c:v>Idea generation</c:v>
                </c:pt>
                <c:pt idx="6">
                  <c:v>Minimize safety risks</c:v>
                </c:pt>
                <c:pt idx="7">
                  <c:v>Write code</c:v>
                </c:pt>
                <c:pt idx="8">
                  <c:v>Write website copy</c:v>
                </c:pt>
              </c:strCache>
            </c:strRef>
          </c:cat>
          <c:val>
            <c:numRef>
              <c:f>Sheet1!$B$2:$B$10</c:f>
              <c:numCache>
                <c:formatCode>General</c:formatCode>
                <c:ptCount val="9"/>
                <c:pt idx="0">
                  <c:v>0.53</c:v>
                </c:pt>
                <c:pt idx="1">
                  <c:v>0.52</c:v>
                </c:pt>
                <c:pt idx="2">
                  <c:v>0.51</c:v>
                </c:pt>
                <c:pt idx="3">
                  <c:v>0.46</c:v>
                </c:pt>
                <c:pt idx="4">
                  <c:v>0.4</c:v>
                </c:pt>
                <c:pt idx="5">
                  <c:v>0.38</c:v>
                </c:pt>
                <c:pt idx="6">
                  <c:v>0.38</c:v>
                </c:pt>
                <c:pt idx="7">
                  <c:v>0.31</c:v>
                </c:pt>
                <c:pt idx="8">
                  <c:v>0.28999999999999998</c:v>
                </c:pt>
              </c:numCache>
            </c:numRef>
          </c:val>
          <c:extLst>
            <c:ext xmlns:c16="http://schemas.microsoft.com/office/drawing/2014/chart" uri="{C3380CC4-5D6E-409C-BE32-E72D297353CC}">
              <c16:uniqueId val="{00000009-7954-4940-955B-BFFCDE82FB2A}"/>
            </c:ext>
          </c:extLst>
        </c:ser>
        <c:dLbls>
          <c:showLegendKey val="0"/>
          <c:showVal val="0"/>
          <c:showCatName val="0"/>
          <c:showSerName val="0"/>
          <c:showPercent val="0"/>
          <c:showBubbleSize val="0"/>
        </c:dLbls>
        <c:gapWidth val="80"/>
        <c:overlap val="-30"/>
        <c:axId val="67451136"/>
        <c:axId val="66437120"/>
      </c:barChart>
      <c:catAx>
        <c:axId val="67451136"/>
        <c:scaling>
          <c:orientation val="minMax"/>
        </c:scaling>
        <c:delete val="0"/>
        <c:axPos val="b"/>
        <c:numFmt formatCode="General" sourceLinked="0"/>
        <c:majorTickMark val="none"/>
        <c:minorTickMark val="none"/>
        <c:tickLblPos val="low"/>
        <c:spPr>
          <a:ln w="25400">
            <a:solidFill>
              <a:srgbClr val="000000"/>
            </a:solidFill>
          </a:ln>
        </c:spPr>
        <c:txPr>
          <a:bodyPr/>
          <a:lstStyle/>
          <a:p>
            <a:pPr>
              <a:defRPr sz="1000" b="0" smtId="4294967295">
                <a:solidFill>
                  <a:srgbClr val="0F283E"/>
                </a:solidFill>
                <a:latin typeface="Open Sans Light"/>
              </a:defRPr>
            </a:pPr>
            <a:endParaRPr lang="en-US"/>
          </a:p>
        </c:txPr>
        <c:crossAx val="66437120"/>
        <c:crosses val="autoZero"/>
        <c:auto val="0"/>
        <c:lblAlgn val="ctr"/>
        <c:lblOffset val="100"/>
        <c:noMultiLvlLbl val="0"/>
      </c:catAx>
      <c:valAx>
        <c:axId val="66437120"/>
        <c:scaling>
          <c:orientation val="minMax"/>
          <c:min val="0"/>
        </c:scaling>
        <c:delete val="0"/>
        <c:axPos val="l"/>
        <c:majorGridlines>
          <c:spPr>
            <a:ln w="9525">
              <a:solidFill>
                <a:srgbClr val="2F2F2F"/>
              </a:solidFill>
              <a:prstDash val="dot"/>
            </a:ln>
          </c:spPr>
        </c:majorGridlines>
        <c:title>
          <c:tx>
            <c:rich>
              <a:bodyPr/>
              <a:lstStyle/>
              <a:p>
                <a:pPr>
                  <a:defRPr/>
                </a:pPr>
                <a:r>
                  <a:rPr lang="en-US" sz="1000" b="0">
                    <a:solidFill>
                      <a:srgbClr val="0F283E"/>
                    </a:solidFill>
                    <a:latin typeface="Open Sans Light"/>
                  </a:rPr>
                  <a:t>share of respondents</a:t>
                </a:r>
              </a:p>
            </c:rich>
          </c:tx>
          <c:overlay val="0"/>
        </c:title>
        <c:numFmt formatCode="#,##0%" sourceLinked="0"/>
        <c:majorTickMark val="none"/>
        <c:minorTickMark val="none"/>
        <c:tickLblPos val="low"/>
        <c:spPr>
          <a:ln>
            <a:noFill/>
          </a:ln>
        </c:spPr>
        <c:txPr>
          <a:bodyPr/>
          <a:lstStyle/>
          <a:p>
            <a:pPr>
              <a:defRPr sz="1000" b="0" smtId="4294967295">
                <a:solidFill>
                  <a:srgbClr val="0F283E"/>
                </a:solidFill>
                <a:latin typeface="Open Sans Light"/>
              </a:defRPr>
            </a:pPr>
            <a:endParaRPr lang="en-US"/>
          </a:p>
        </c:txPr>
        <c:crossAx val="67451136"/>
        <c:crosses val="autoZero"/>
        <c:crossBetween val="between"/>
      </c:valAx>
    </c:plotArea>
    <c:plotVisOnly val="1"/>
    <c:dispBlanksAs val="gap"/>
    <c:showDLblsOverMax val="1"/>
  </c:chart>
  <c:txPr>
    <a:bodyPr/>
    <a:lstStyle/>
    <a:p>
      <a:pPr>
        <a:defRPr sz="1800" smtId="4294967295"/>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Somewhat of a challenge</c:v>
                </c:pt>
              </c:strCache>
            </c:strRef>
          </c:tx>
          <c:spPr>
            <a:solidFill>
              <a:srgbClr val="2875DD"/>
            </a:solidFill>
            <a:ln>
              <a:solidFill>
                <a:srgbClr val="2875DD"/>
              </a:solidFill>
            </a:ln>
          </c:spPr>
          <c:invertIfNegative val="0"/>
          <c:dLbls>
            <c:dLbl>
              <c:idx val="0"/>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6CB0-426B-8747-642E2B28B475}"/>
                </c:ext>
              </c:extLst>
            </c:dLbl>
            <c:dLbl>
              <c:idx val="1"/>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6CB0-426B-8747-642E2B28B475}"/>
                </c:ext>
              </c:extLst>
            </c:dLbl>
            <c:dLbl>
              <c:idx val="2"/>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6CB0-426B-8747-642E2B28B475}"/>
                </c:ext>
              </c:extLst>
            </c:dLbl>
            <c:dLbl>
              <c:idx val="3"/>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6CB0-426B-8747-642E2B28B475}"/>
                </c:ext>
              </c:extLst>
            </c:dLbl>
            <c:dLbl>
              <c:idx val="4"/>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4-6CB0-426B-8747-642E2B28B475}"/>
                </c:ext>
              </c:extLst>
            </c:dLbl>
            <c:dLbl>
              <c:idx val="5"/>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5-6CB0-426B-8747-642E2B28B475}"/>
                </c:ext>
              </c:extLst>
            </c:dLbl>
            <c:dLbl>
              <c:idx val="6"/>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6-6CB0-426B-8747-642E2B28B475}"/>
                </c:ext>
              </c:extLst>
            </c:dLbl>
            <c:dLbl>
              <c:idx val="7"/>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7-6CB0-426B-8747-642E2B28B475}"/>
                </c:ext>
              </c:extLst>
            </c:dLbl>
            <c:dLbl>
              <c:idx val="8"/>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8-6CB0-426B-8747-642E2B28B475}"/>
                </c:ext>
              </c:extLst>
            </c:dLbl>
            <c:spPr>
              <a:noFill/>
              <a:ln>
                <a:noFill/>
              </a:ln>
              <a:effectLst/>
            </c:spPr>
            <c:txPr>
              <a:bodyPr/>
              <a:lstStyle/>
              <a:p>
                <a:pPr>
                  <a:defRPr sz="1000" b="0" smtId="4294967295">
                    <a:solidFill>
                      <a:prstClr val="black"/>
                    </a:solidFill>
                    <a:latin typeface="Open Sans Light"/>
                  </a:defRPr>
                </a:pPr>
                <a:endParaRPr lang="en-US"/>
              </a:p>
            </c:txPr>
            <c:showLegendKey val="0"/>
            <c:showVal val="1"/>
            <c:showCatName val="0"/>
            <c:showSerName val="0"/>
            <c:showPercent val="0"/>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0"/>
              </c:ext>
            </c:extLst>
          </c:dLbls>
          <c:cat>
            <c:strRef>
              <c:f>Sheet1!$A$2:$A$10</c:f>
              <c:strCache>
                <c:ptCount val="9"/>
                <c:pt idx="0">
                  <c:v>Achieving measurable value from adopting new technologies</c:v>
                </c:pt>
                <c:pt idx="1">
                  <c:v>Changing our operating model to support our new vision</c:v>
                </c:pt>
                <c:pt idx="2">
                  <c:v>Cost of adopting new technology</c:v>
                </c:pt>
                <c:pt idx="3">
                  <c:v>Training existing talent on new technology</c:v>
                </c:pt>
                <c:pt idx="4">
                  <c:v>Striking the right balance between short-term cost cutting and investing to drive growth</c:v>
                </c:pt>
                <c:pt idx="5">
                  <c:v>Poor succession plan</c:v>
                </c:pt>
                <c:pt idx="6">
                  <c:v>Employees fear that new technology will make their jobs obsolete</c:v>
                </c:pt>
                <c:pt idx="7">
                  <c:v>Company culture is not conducive to innovation</c:v>
                </c:pt>
                <c:pt idx="8">
                  <c:v>Difficulty changing where we do business</c:v>
                </c:pt>
              </c:strCache>
            </c:strRef>
          </c:cat>
          <c:val>
            <c:numRef>
              <c:f>Sheet1!$B$2:$B$10</c:f>
              <c:numCache>
                <c:formatCode>General</c:formatCode>
                <c:ptCount val="9"/>
                <c:pt idx="0">
                  <c:v>0.49</c:v>
                </c:pt>
                <c:pt idx="1">
                  <c:v>0.48</c:v>
                </c:pt>
                <c:pt idx="2">
                  <c:v>0.47</c:v>
                </c:pt>
                <c:pt idx="3">
                  <c:v>0.56000000000000005</c:v>
                </c:pt>
                <c:pt idx="4">
                  <c:v>0.49</c:v>
                </c:pt>
                <c:pt idx="5">
                  <c:v>0.47</c:v>
                </c:pt>
                <c:pt idx="6">
                  <c:v>0.49</c:v>
                </c:pt>
                <c:pt idx="7">
                  <c:v>0.45</c:v>
                </c:pt>
                <c:pt idx="8">
                  <c:v>0.46</c:v>
                </c:pt>
              </c:numCache>
            </c:numRef>
          </c:val>
          <c:extLst>
            <c:ext xmlns:c16="http://schemas.microsoft.com/office/drawing/2014/chart" uri="{C3380CC4-5D6E-409C-BE32-E72D297353CC}">
              <c16:uniqueId val="{00000009-6CB0-426B-8747-642E2B28B475}"/>
            </c:ext>
          </c:extLst>
        </c:ser>
        <c:ser>
          <c:idx val="1"/>
          <c:order val="1"/>
          <c:tx>
            <c:strRef>
              <c:f>Sheet1!$C$1</c:f>
              <c:strCache>
                <c:ptCount val="1"/>
                <c:pt idx="0">
                  <c:v>Significant challenge</c:v>
                </c:pt>
              </c:strCache>
            </c:strRef>
          </c:tx>
          <c:spPr>
            <a:solidFill>
              <a:srgbClr val="0F283E"/>
            </a:solidFill>
            <a:ln>
              <a:solidFill>
                <a:srgbClr val="0F283E"/>
              </a:solidFill>
            </a:ln>
          </c:spPr>
          <c:invertIfNegative val="0"/>
          <c:dLbls>
            <c:dLbl>
              <c:idx val="0"/>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A-6CB0-426B-8747-642E2B28B475}"/>
                </c:ext>
              </c:extLst>
            </c:dLbl>
            <c:dLbl>
              <c:idx val="1"/>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B-6CB0-426B-8747-642E2B28B475}"/>
                </c:ext>
              </c:extLst>
            </c:dLbl>
            <c:dLbl>
              <c:idx val="2"/>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C-6CB0-426B-8747-642E2B28B475}"/>
                </c:ext>
              </c:extLst>
            </c:dLbl>
            <c:dLbl>
              <c:idx val="3"/>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D-6CB0-426B-8747-642E2B28B475}"/>
                </c:ext>
              </c:extLst>
            </c:dLbl>
            <c:dLbl>
              <c:idx val="4"/>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E-6CB0-426B-8747-642E2B28B475}"/>
                </c:ext>
              </c:extLst>
            </c:dLbl>
            <c:dLbl>
              <c:idx val="5"/>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F-6CB0-426B-8747-642E2B28B475}"/>
                </c:ext>
              </c:extLst>
            </c:dLbl>
            <c:dLbl>
              <c:idx val="6"/>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10-6CB0-426B-8747-642E2B28B475}"/>
                </c:ext>
              </c:extLst>
            </c:dLbl>
            <c:dLbl>
              <c:idx val="7"/>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11-6CB0-426B-8747-642E2B28B475}"/>
                </c:ext>
              </c:extLst>
            </c:dLbl>
            <c:dLbl>
              <c:idx val="8"/>
              <c:numFmt formatCode="#,##0%" sourceLinked="0"/>
              <c:spPr/>
              <c:txPr>
                <a:bodyPr/>
                <a:lstStyle/>
                <a:p>
                  <a:pPr>
                    <a:defRPr sz="1000" b="0" smtId="4294967295">
                      <a:solidFill>
                        <a:srgbClr val="FFFFFF"/>
                      </a:solidFill>
                      <a:effectLst>
                        <a:outerShdw dist="38100" dir="2700000">
                          <a:srgbClr val="0F283E"/>
                        </a:outerShdw>
                      </a:effectLst>
                      <a:latin typeface="Open Sans Light"/>
                    </a:defRPr>
                  </a:pPr>
                  <a:endParaRPr lang="en-US"/>
                </a:p>
              </c:txPr>
              <c:dLblPos val="ctr"/>
              <c:showLegendKey val="0"/>
              <c:showVal val="1"/>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12-6CB0-426B-8747-642E2B28B475}"/>
                </c:ext>
              </c:extLst>
            </c:dLbl>
            <c:spPr>
              <a:noFill/>
              <a:ln>
                <a:noFill/>
              </a:ln>
              <a:effectLst/>
            </c:spPr>
            <c:txPr>
              <a:bodyPr/>
              <a:lstStyle/>
              <a:p>
                <a:pPr>
                  <a:defRPr sz="1000" b="0" smtId="4294967295">
                    <a:solidFill>
                      <a:prstClr val="black"/>
                    </a:solidFill>
                    <a:latin typeface="Open Sans Light"/>
                  </a:defRPr>
                </a:pPr>
                <a:endParaRPr lang="en-US"/>
              </a:p>
            </c:txPr>
            <c:showLegendKey val="0"/>
            <c:showVal val="1"/>
            <c:showCatName val="0"/>
            <c:showSerName val="0"/>
            <c:showPercent val="0"/>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0"/>
              </c:ext>
            </c:extLst>
          </c:dLbls>
          <c:cat>
            <c:strRef>
              <c:f>Sheet1!$A$2:$A$10</c:f>
              <c:strCache>
                <c:ptCount val="9"/>
                <c:pt idx="0">
                  <c:v>Achieving measurable value from adopting new technologies</c:v>
                </c:pt>
                <c:pt idx="1">
                  <c:v>Changing our operating model to support our new vision</c:v>
                </c:pt>
                <c:pt idx="2">
                  <c:v>Cost of adopting new technology</c:v>
                </c:pt>
                <c:pt idx="3">
                  <c:v>Training existing talent on new technology</c:v>
                </c:pt>
                <c:pt idx="4">
                  <c:v>Striking the right balance between short-term cost cutting and investing to drive growth</c:v>
                </c:pt>
                <c:pt idx="5">
                  <c:v>Poor succession plan</c:v>
                </c:pt>
                <c:pt idx="6">
                  <c:v>Employees fear that new technology will make their jobs obsolete</c:v>
                </c:pt>
                <c:pt idx="7">
                  <c:v>Company culture is not conducive to innovation</c:v>
                </c:pt>
                <c:pt idx="8">
                  <c:v>Difficulty changing where we do business</c:v>
                </c:pt>
              </c:strCache>
            </c:strRef>
          </c:cat>
          <c:val>
            <c:numRef>
              <c:f>Sheet1!$C$2:$C$10</c:f>
              <c:numCache>
                <c:formatCode>General</c:formatCode>
                <c:ptCount val="9"/>
                <c:pt idx="0">
                  <c:v>0.39</c:v>
                </c:pt>
                <c:pt idx="1">
                  <c:v>0.37</c:v>
                </c:pt>
                <c:pt idx="2">
                  <c:v>0.37</c:v>
                </c:pt>
                <c:pt idx="3">
                  <c:v>0.28000000000000003</c:v>
                </c:pt>
                <c:pt idx="4">
                  <c:v>0.34</c:v>
                </c:pt>
                <c:pt idx="5">
                  <c:v>0.32</c:v>
                </c:pt>
                <c:pt idx="6">
                  <c:v>0.25</c:v>
                </c:pt>
                <c:pt idx="7">
                  <c:v>0.28999999999999998</c:v>
                </c:pt>
                <c:pt idx="8">
                  <c:v>0.26</c:v>
                </c:pt>
              </c:numCache>
            </c:numRef>
          </c:val>
          <c:extLst>
            <c:ext xmlns:c16="http://schemas.microsoft.com/office/drawing/2014/chart" uri="{C3380CC4-5D6E-409C-BE32-E72D297353CC}">
              <c16:uniqueId val="{00000013-6CB0-426B-8747-642E2B28B475}"/>
            </c:ext>
          </c:extLst>
        </c:ser>
        <c:dLbls>
          <c:showLegendKey val="0"/>
          <c:showVal val="0"/>
          <c:showCatName val="0"/>
          <c:showSerName val="0"/>
          <c:showPercent val="0"/>
          <c:showBubbleSize val="0"/>
        </c:dLbls>
        <c:gapWidth val="80"/>
        <c:overlap val="100"/>
        <c:axId val="67451136"/>
        <c:axId val="66437120"/>
      </c:barChart>
      <c:catAx>
        <c:axId val="67451136"/>
        <c:scaling>
          <c:orientation val="maxMin"/>
        </c:scaling>
        <c:delete val="0"/>
        <c:axPos val="l"/>
        <c:numFmt formatCode="General" sourceLinked="0"/>
        <c:majorTickMark val="none"/>
        <c:minorTickMark val="none"/>
        <c:tickLblPos val="low"/>
        <c:spPr>
          <a:ln w="9525">
            <a:solidFill>
              <a:srgbClr val="2F2F2F"/>
            </a:solidFill>
          </a:ln>
        </c:spPr>
        <c:txPr>
          <a:bodyPr/>
          <a:lstStyle/>
          <a:p>
            <a:pPr>
              <a:defRPr sz="1000" b="0" smtId="4294967295">
                <a:solidFill>
                  <a:srgbClr val="0F283E"/>
                </a:solidFill>
                <a:latin typeface="Open Sans Light"/>
              </a:defRPr>
            </a:pPr>
            <a:endParaRPr lang="en-US"/>
          </a:p>
        </c:txPr>
        <c:crossAx val="66437120"/>
        <c:crosses val="autoZero"/>
        <c:auto val="0"/>
        <c:lblAlgn val="ctr"/>
        <c:lblOffset val="100"/>
        <c:noMultiLvlLbl val="0"/>
      </c:catAx>
      <c:valAx>
        <c:axId val="66437120"/>
        <c:scaling>
          <c:orientation val="minMax"/>
          <c:min val="0"/>
        </c:scaling>
        <c:delete val="0"/>
        <c:axPos val="t"/>
        <c:majorGridlines>
          <c:spPr>
            <a:ln w="9525">
              <a:solidFill>
                <a:srgbClr val="2F2F2F"/>
              </a:solidFill>
              <a:prstDash val="dot"/>
            </a:ln>
          </c:spPr>
        </c:majorGridlines>
        <c:numFmt formatCode="#,##0%" sourceLinked="0"/>
        <c:majorTickMark val="none"/>
        <c:minorTickMark val="none"/>
        <c:tickLblPos val="nextTo"/>
        <c:spPr>
          <a:ln>
            <a:noFill/>
          </a:ln>
        </c:spPr>
        <c:txPr>
          <a:bodyPr/>
          <a:lstStyle/>
          <a:p>
            <a:pPr>
              <a:defRPr sz="1000" b="0" smtId="4294967295">
                <a:solidFill>
                  <a:srgbClr val="0F283E"/>
                </a:solidFill>
                <a:latin typeface="Open Sans Light"/>
              </a:defRPr>
            </a:pPr>
            <a:endParaRPr lang="en-US"/>
          </a:p>
        </c:txPr>
        <c:crossAx val="67451136"/>
        <c:crosses val="autoZero"/>
        <c:crossBetween val="between"/>
      </c:valAx>
    </c:plotArea>
    <c:legend>
      <c:legendPos val="t"/>
      <c:overlay val="0"/>
      <c:txPr>
        <a:bodyPr/>
        <a:lstStyle/>
        <a:p>
          <a:pPr>
            <a:defRPr sz="1000" smtId="4294967295">
              <a:solidFill>
                <a:srgbClr val="0F283E"/>
              </a:solidFill>
              <a:latin typeface="Open Sans Light"/>
            </a:defRPr>
          </a:pPr>
          <a:endParaRPr lang="en-US"/>
        </a:p>
      </c:txPr>
    </c:legend>
    <c:plotVisOnly val="1"/>
    <c:dispBlanksAs val="gap"/>
    <c:showDLblsOverMax val="1"/>
  </c:chart>
  <c:txPr>
    <a:bodyPr/>
    <a:lstStyle/>
    <a:p>
      <a:pPr>
        <a:defRPr sz="1800" smtId="4294967295"/>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905674-AF67-4B2E-9651-75DDE7A2140B}" type="datetimeFigureOut">
              <a:rPr lang="en-US" smtClean="0"/>
              <a:t>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54BB26-C021-4B74-BAD2-7E9806B0BBBD}" type="slidenum">
              <a:rPr lang="en-US" smtClean="0"/>
              <a:t>‹#›</a:t>
            </a:fld>
            <a:endParaRPr lang="en-US"/>
          </a:p>
        </p:txBody>
      </p:sp>
    </p:spTree>
    <p:extLst>
      <p:ext uri="{BB962C8B-B14F-4D97-AF65-F5344CB8AC3E}">
        <p14:creationId xmlns:p14="http://schemas.microsoft.com/office/powerpoint/2010/main" val="7735195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8A8C078-1634-4C88-8A0F-7BF5D23611D0}" type="datetime1">
              <a:rPr lang="en-US" smtClean="0"/>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F6B8BD-2384-4F1A-B9C0-394338B63ADB}" type="datetime1">
              <a:rPr lang="en-US" smtClean="0"/>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9819AE1-A928-4294-9217-E7B50C7889C5}" type="datetime1">
              <a:rPr lang="en-US" smtClean="0"/>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5B367-1D02-99A1-E9A0-63B58EE953C0}"/>
              </a:ext>
            </a:extLst>
          </p:cNvPr>
          <p:cNvSpPr>
            <a:spLocks noGrp="1"/>
          </p:cNvSpPr>
          <p:nvPr>
            <p:ph type="ctrTitle"/>
          </p:nvPr>
        </p:nvSpPr>
        <p:spPr>
          <a:xfrm>
            <a:off x="2286000" y="1683545"/>
            <a:ext cx="13716000" cy="3581400"/>
          </a:xfrm>
        </p:spPr>
        <p:txBody>
          <a:bodyPr anchor="b"/>
          <a:lstStyle>
            <a:lvl1pPr algn="ctr">
              <a:defRPr sz="9000"/>
            </a:lvl1pPr>
          </a:lstStyle>
          <a:p>
            <a:r>
              <a:rPr lang="en-US"/>
              <a:t>Click to edit Master title style</a:t>
            </a:r>
          </a:p>
        </p:txBody>
      </p:sp>
      <p:sp>
        <p:nvSpPr>
          <p:cNvPr id="3" name="Subtitle 2">
            <a:extLst>
              <a:ext uri="{FF2B5EF4-FFF2-40B4-BE49-F238E27FC236}">
                <a16:creationId xmlns:a16="http://schemas.microsoft.com/office/drawing/2014/main" id="{7AD6125F-8A3B-2255-E84F-0003E82D8CDC}"/>
              </a:ext>
            </a:extLst>
          </p:cNvPr>
          <p:cNvSpPr>
            <a:spLocks noGrp="1"/>
          </p:cNvSpPr>
          <p:nvPr>
            <p:ph type="subTitle" idx="1"/>
          </p:nvPr>
        </p:nvSpPr>
        <p:spPr>
          <a:xfrm>
            <a:off x="2286000" y="5403057"/>
            <a:ext cx="13716000" cy="2483643"/>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edit Master subtitle style</a:t>
            </a:r>
          </a:p>
        </p:txBody>
      </p:sp>
      <p:sp>
        <p:nvSpPr>
          <p:cNvPr id="4" name="Date Placeholder 3">
            <a:extLst>
              <a:ext uri="{FF2B5EF4-FFF2-40B4-BE49-F238E27FC236}">
                <a16:creationId xmlns:a16="http://schemas.microsoft.com/office/drawing/2014/main" id="{E9418FA7-B053-D7AA-302E-ECF2440EF515}"/>
              </a:ext>
            </a:extLst>
          </p:cNvPr>
          <p:cNvSpPr>
            <a:spLocks noGrp="1"/>
          </p:cNvSpPr>
          <p:nvPr>
            <p:ph type="dt" sz="half" idx="10"/>
          </p:nvPr>
        </p:nvSpPr>
        <p:spPr/>
        <p:txBody>
          <a:bodyPr/>
          <a:lstStyle/>
          <a:p>
            <a:fld id="{58E8BB2C-0047-474C-B639-60AE720BE133}" type="datetime1">
              <a:rPr lang="en-US" smtClean="0"/>
              <a:t>2/10/2025</a:t>
            </a:fld>
            <a:endParaRPr lang="en-US"/>
          </a:p>
        </p:txBody>
      </p:sp>
      <p:sp>
        <p:nvSpPr>
          <p:cNvPr id="5" name="Footer Placeholder 4">
            <a:extLst>
              <a:ext uri="{FF2B5EF4-FFF2-40B4-BE49-F238E27FC236}">
                <a16:creationId xmlns:a16="http://schemas.microsoft.com/office/drawing/2014/main" id="{B3B6614D-E7A4-04BD-8B85-457B31A72A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286C02-FAB4-3A21-5BBD-F9E61C2AD7B9}"/>
              </a:ext>
            </a:extLst>
          </p:cNvPr>
          <p:cNvSpPr>
            <a:spLocks noGrp="1"/>
          </p:cNvSpPr>
          <p:nvPr>
            <p:ph type="sldNum" sz="quarter" idx="12"/>
          </p:nvPr>
        </p:nvSpPr>
        <p:spPr/>
        <p:txBody>
          <a:bodyPr/>
          <a:lstStyle/>
          <a:p>
            <a:fld id="{D44253C2-3DCF-4471-8058-6EB425438661}" type="slidenum">
              <a:rPr lang="en-US" smtClean="0"/>
              <a:t>‹#›</a:t>
            </a:fld>
            <a:endParaRPr lang="en-US"/>
          </a:p>
        </p:txBody>
      </p:sp>
    </p:spTree>
    <p:extLst>
      <p:ext uri="{BB962C8B-B14F-4D97-AF65-F5344CB8AC3E}">
        <p14:creationId xmlns:p14="http://schemas.microsoft.com/office/powerpoint/2010/main" val="11735400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4D23B-9B17-6C64-F177-81677A6022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4386DAE-1CFC-7304-F7FF-8AD9E723821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B47B49-44BB-A49E-ACD9-A0B9CB1011FD}"/>
              </a:ext>
            </a:extLst>
          </p:cNvPr>
          <p:cNvSpPr>
            <a:spLocks noGrp="1"/>
          </p:cNvSpPr>
          <p:nvPr>
            <p:ph type="dt" sz="half" idx="10"/>
          </p:nvPr>
        </p:nvSpPr>
        <p:spPr/>
        <p:txBody>
          <a:bodyPr/>
          <a:lstStyle/>
          <a:p>
            <a:fld id="{55A0E611-6C82-4EA3-8381-A23E3F82E63C}" type="datetime1">
              <a:rPr lang="en-US" smtClean="0"/>
              <a:t>2/10/2025</a:t>
            </a:fld>
            <a:endParaRPr lang="en-US"/>
          </a:p>
        </p:txBody>
      </p:sp>
      <p:sp>
        <p:nvSpPr>
          <p:cNvPr id="5" name="Footer Placeholder 4">
            <a:extLst>
              <a:ext uri="{FF2B5EF4-FFF2-40B4-BE49-F238E27FC236}">
                <a16:creationId xmlns:a16="http://schemas.microsoft.com/office/drawing/2014/main" id="{AAA98188-A56E-3209-3642-CA26CDC629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305C53-663E-BFAD-F9A3-D144141361DF}"/>
              </a:ext>
            </a:extLst>
          </p:cNvPr>
          <p:cNvSpPr>
            <a:spLocks noGrp="1"/>
          </p:cNvSpPr>
          <p:nvPr>
            <p:ph type="sldNum" sz="quarter" idx="12"/>
          </p:nvPr>
        </p:nvSpPr>
        <p:spPr/>
        <p:txBody>
          <a:bodyPr/>
          <a:lstStyle/>
          <a:p>
            <a:fld id="{D44253C2-3DCF-4471-8058-6EB425438661}" type="slidenum">
              <a:rPr lang="en-US" smtClean="0"/>
              <a:t>‹#›</a:t>
            </a:fld>
            <a:endParaRPr lang="en-US"/>
          </a:p>
        </p:txBody>
      </p:sp>
    </p:spTree>
    <p:extLst>
      <p:ext uri="{BB962C8B-B14F-4D97-AF65-F5344CB8AC3E}">
        <p14:creationId xmlns:p14="http://schemas.microsoft.com/office/powerpoint/2010/main" val="14785877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6A7F2-3F5E-B097-A521-05ABA9515F16}"/>
              </a:ext>
            </a:extLst>
          </p:cNvPr>
          <p:cNvSpPr>
            <a:spLocks noGrp="1"/>
          </p:cNvSpPr>
          <p:nvPr>
            <p:ph type="title"/>
          </p:nvPr>
        </p:nvSpPr>
        <p:spPr>
          <a:xfrm>
            <a:off x="1247775" y="2564608"/>
            <a:ext cx="15773400" cy="4279106"/>
          </a:xfrm>
        </p:spPr>
        <p:txBody>
          <a:bodyPr anchor="b"/>
          <a:lstStyle>
            <a:lvl1pPr>
              <a:defRPr sz="9000"/>
            </a:lvl1pPr>
          </a:lstStyle>
          <a:p>
            <a:r>
              <a:rPr lang="en-US"/>
              <a:t>Click to edit Master title style</a:t>
            </a:r>
          </a:p>
        </p:txBody>
      </p:sp>
      <p:sp>
        <p:nvSpPr>
          <p:cNvPr id="3" name="Text Placeholder 2">
            <a:extLst>
              <a:ext uri="{FF2B5EF4-FFF2-40B4-BE49-F238E27FC236}">
                <a16:creationId xmlns:a16="http://schemas.microsoft.com/office/drawing/2014/main" id="{AC7369FD-49DC-37ED-3674-F98C667C3ABD}"/>
              </a:ext>
            </a:extLst>
          </p:cNvPr>
          <p:cNvSpPr>
            <a:spLocks noGrp="1"/>
          </p:cNvSpPr>
          <p:nvPr>
            <p:ph type="body" idx="1"/>
          </p:nvPr>
        </p:nvSpPr>
        <p:spPr>
          <a:xfrm>
            <a:off x="1247775" y="6884195"/>
            <a:ext cx="15773400" cy="2250281"/>
          </a:xfrm>
        </p:spPr>
        <p:txBody>
          <a:bodyPr/>
          <a:lstStyle>
            <a:lvl1pPr marL="0" indent="0">
              <a:buNone/>
              <a:defRPr sz="3600">
                <a:solidFill>
                  <a:schemeClr val="tx1">
                    <a:tint val="82000"/>
                  </a:schemeClr>
                </a:solidFill>
              </a:defRPr>
            </a:lvl1pPr>
            <a:lvl2pPr marL="685800" indent="0">
              <a:buNone/>
              <a:defRPr sz="3000">
                <a:solidFill>
                  <a:schemeClr val="tx1">
                    <a:tint val="82000"/>
                  </a:schemeClr>
                </a:solidFill>
              </a:defRPr>
            </a:lvl2pPr>
            <a:lvl3pPr marL="1371600" indent="0">
              <a:buNone/>
              <a:defRPr sz="2700">
                <a:solidFill>
                  <a:schemeClr val="tx1">
                    <a:tint val="82000"/>
                  </a:schemeClr>
                </a:solidFill>
              </a:defRPr>
            </a:lvl3pPr>
            <a:lvl4pPr marL="2057400" indent="0">
              <a:buNone/>
              <a:defRPr sz="2400">
                <a:solidFill>
                  <a:schemeClr val="tx1">
                    <a:tint val="82000"/>
                  </a:schemeClr>
                </a:solidFill>
              </a:defRPr>
            </a:lvl4pPr>
            <a:lvl5pPr marL="2743200" indent="0">
              <a:buNone/>
              <a:defRPr sz="2400">
                <a:solidFill>
                  <a:schemeClr val="tx1">
                    <a:tint val="82000"/>
                  </a:schemeClr>
                </a:solidFill>
              </a:defRPr>
            </a:lvl5pPr>
            <a:lvl6pPr marL="3429000" indent="0">
              <a:buNone/>
              <a:defRPr sz="2400">
                <a:solidFill>
                  <a:schemeClr val="tx1">
                    <a:tint val="82000"/>
                  </a:schemeClr>
                </a:solidFill>
              </a:defRPr>
            </a:lvl6pPr>
            <a:lvl7pPr marL="4114800" indent="0">
              <a:buNone/>
              <a:defRPr sz="2400">
                <a:solidFill>
                  <a:schemeClr val="tx1">
                    <a:tint val="82000"/>
                  </a:schemeClr>
                </a:solidFill>
              </a:defRPr>
            </a:lvl7pPr>
            <a:lvl8pPr marL="4800600" indent="0">
              <a:buNone/>
              <a:defRPr sz="2400">
                <a:solidFill>
                  <a:schemeClr val="tx1">
                    <a:tint val="82000"/>
                  </a:schemeClr>
                </a:solidFill>
              </a:defRPr>
            </a:lvl8pPr>
            <a:lvl9pPr marL="5486400" indent="0">
              <a:buNone/>
              <a:defRPr sz="24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F38B49D-6D60-5EE4-8E0C-029763B2AA9F}"/>
              </a:ext>
            </a:extLst>
          </p:cNvPr>
          <p:cNvSpPr>
            <a:spLocks noGrp="1"/>
          </p:cNvSpPr>
          <p:nvPr>
            <p:ph type="dt" sz="half" idx="10"/>
          </p:nvPr>
        </p:nvSpPr>
        <p:spPr/>
        <p:txBody>
          <a:bodyPr/>
          <a:lstStyle/>
          <a:p>
            <a:fld id="{D22D1615-2BC5-4033-A5B2-3F1E6C35B83C}" type="datetime1">
              <a:rPr lang="en-US" smtClean="0"/>
              <a:t>2/10/2025</a:t>
            </a:fld>
            <a:endParaRPr lang="en-US"/>
          </a:p>
        </p:txBody>
      </p:sp>
      <p:sp>
        <p:nvSpPr>
          <p:cNvPr id="5" name="Footer Placeholder 4">
            <a:extLst>
              <a:ext uri="{FF2B5EF4-FFF2-40B4-BE49-F238E27FC236}">
                <a16:creationId xmlns:a16="http://schemas.microsoft.com/office/drawing/2014/main" id="{41164525-3E82-A320-6329-5ADCB5DDE1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F1CF31-FE8E-D14B-CE04-CF4BE4389651}"/>
              </a:ext>
            </a:extLst>
          </p:cNvPr>
          <p:cNvSpPr>
            <a:spLocks noGrp="1"/>
          </p:cNvSpPr>
          <p:nvPr>
            <p:ph type="sldNum" sz="quarter" idx="12"/>
          </p:nvPr>
        </p:nvSpPr>
        <p:spPr/>
        <p:txBody>
          <a:bodyPr/>
          <a:lstStyle/>
          <a:p>
            <a:fld id="{D44253C2-3DCF-4471-8058-6EB425438661}" type="slidenum">
              <a:rPr lang="en-US" smtClean="0"/>
              <a:t>‹#›</a:t>
            </a:fld>
            <a:endParaRPr lang="en-US"/>
          </a:p>
        </p:txBody>
      </p:sp>
    </p:spTree>
    <p:extLst>
      <p:ext uri="{BB962C8B-B14F-4D97-AF65-F5344CB8AC3E}">
        <p14:creationId xmlns:p14="http://schemas.microsoft.com/office/powerpoint/2010/main" val="1536343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9EE65-330D-B169-5798-86B599D67B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4F8274-F894-FDF3-1335-BEC5CC6EA213}"/>
              </a:ext>
            </a:extLst>
          </p:cNvPr>
          <p:cNvSpPr>
            <a:spLocks noGrp="1"/>
          </p:cNvSpPr>
          <p:nvPr>
            <p:ph sz="half" idx="1"/>
          </p:nvPr>
        </p:nvSpPr>
        <p:spPr>
          <a:xfrm>
            <a:off x="1257300" y="2738438"/>
            <a:ext cx="7772400" cy="65270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F4ED579-DC0D-0B4C-6231-4C0CECFF8140}"/>
              </a:ext>
            </a:extLst>
          </p:cNvPr>
          <p:cNvSpPr>
            <a:spLocks noGrp="1"/>
          </p:cNvSpPr>
          <p:nvPr>
            <p:ph sz="half" idx="2"/>
          </p:nvPr>
        </p:nvSpPr>
        <p:spPr>
          <a:xfrm>
            <a:off x="9258300" y="2738438"/>
            <a:ext cx="7772400" cy="65270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9E6871-0F0C-BDB9-937F-5C2BC8D5DB6B}"/>
              </a:ext>
            </a:extLst>
          </p:cNvPr>
          <p:cNvSpPr>
            <a:spLocks noGrp="1"/>
          </p:cNvSpPr>
          <p:nvPr>
            <p:ph type="dt" sz="half" idx="10"/>
          </p:nvPr>
        </p:nvSpPr>
        <p:spPr/>
        <p:txBody>
          <a:bodyPr/>
          <a:lstStyle/>
          <a:p>
            <a:fld id="{5510AFAC-354C-4A8D-90D0-7D909E3A4ABF}" type="datetime1">
              <a:rPr lang="en-US" smtClean="0"/>
              <a:t>2/10/2025</a:t>
            </a:fld>
            <a:endParaRPr lang="en-US"/>
          </a:p>
        </p:txBody>
      </p:sp>
      <p:sp>
        <p:nvSpPr>
          <p:cNvPr id="6" name="Footer Placeholder 5">
            <a:extLst>
              <a:ext uri="{FF2B5EF4-FFF2-40B4-BE49-F238E27FC236}">
                <a16:creationId xmlns:a16="http://schemas.microsoft.com/office/drawing/2014/main" id="{59038771-1F53-A89D-D040-E48CBF8A9F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EE49BE-5430-71C8-6C81-F426F92D926C}"/>
              </a:ext>
            </a:extLst>
          </p:cNvPr>
          <p:cNvSpPr>
            <a:spLocks noGrp="1"/>
          </p:cNvSpPr>
          <p:nvPr>
            <p:ph type="sldNum" sz="quarter" idx="12"/>
          </p:nvPr>
        </p:nvSpPr>
        <p:spPr/>
        <p:txBody>
          <a:bodyPr/>
          <a:lstStyle/>
          <a:p>
            <a:fld id="{D44253C2-3DCF-4471-8058-6EB425438661}" type="slidenum">
              <a:rPr lang="en-US" smtClean="0"/>
              <a:t>‹#›</a:t>
            </a:fld>
            <a:endParaRPr lang="en-US"/>
          </a:p>
        </p:txBody>
      </p:sp>
    </p:spTree>
    <p:extLst>
      <p:ext uri="{BB962C8B-B14F-4D97-AF65-F5344CB8AC3E}">
        <p14:creationId xmlns:p14="http://schemas.microsoft.com/office/powerpoint/2010/main" val="4466455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04D5D-B9F9-0E6C-45CA-46F85BD05248}"/>
              </a:ext>
            </a:extLst>
          </p:cNvPr>
          <p:cNvSpPr>
            <a:spLocks noGrp="1"/>
          </p:cNvSpPr>
          <p:nvPr>
            <p:ph type="title"/>
          </p:nvPr>
        </p:nvSpPr>
        <p:spPr>
          <a:xfrm>
            <a:off x="1259682" y="547688"/>
            <a:ext cx="15773400" cy="1988345"/>
          </a:xfrm>
        </p:spPr>
        <p:txBody>
          <a:bodyPr/>
          <a:lstStyle/>
          <a:p>
            <a:r>
              <a:rPr lang="en-US"/>
              <a:t>Click to edit Master title style</a:t>
            </a:r>
          </a:p>
        </p:txBody>
      </p:sp>
      <p:sp>
        <p:nvSpPr>
          <p:cNvPr id="3" name="Text Placeholder 2">
            <a:extLst>
              <a:ext uri="{FF2B5EF4-FFF2-40B4-BE49-F238E27FC236}">
                <a16:creationId xmlns:a16="http://schemas.microsoft.com/office/drawing/2014/main" id="{06F21310-DF39-D055-F4C7-6255106B1DB1}"/>
              </a:ext>
            </a:extLst>
          </p:cNvPr>
          <p:cNvSpPr>
            <a:spLocks noGrp="1"/>
          </p:cNvSpPr>
          <p:nvPr>
            <p:ph type="body" idx="1"/>
          </p:nvPr>
        </p:nvSpPr>
        <p:spPr>
          <a:xfrm>
            <a:off x="1259683" y="2521745"/>
            <a:ext cx="7736681"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8EB27185-0386-E802-D08A-458D19BA2FEE}"/>
              </a:ext>
            </a:extLst>
          </p:cNvPr>
          <p:cNvSpPr>
            <a:spLocks noGrp="1"/>
          </p:cNvSpPr>
          <p:nvPr>
            <p:ph sz="half" idx="2"/>
          </p:nvPr>
        </p:nvSpPr>
        <p:spPr>
          <a:xfrm>
            <a:off x="1259683" y="3757613"/>
            <a:ext cx="7736681" cy="55268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DD6E3BF-576E-6FCB-F5DC-6309050C2D8A}"/>
              </a:ext>
            </a:extLst>
          </p:cNvPr>
          <p:cNvSpPr>
            <a:spLocks noGrp="1"/>
          </p:cNvSpPr>
          <p:nvPr>
            <p:ph type="body" sz="quarter" idx="3"/>
          </p:nvPr>
        </p:nvSpPr>
        <p:spPr>
          <a:xfrm>
            <a:off x="9258300" y="2521745"/>
            <a:ext cx="7774782"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373C4CC-5590-6C6F-A77A-24C578AD376D}"/>
              </a:ext>
            </a:extLst>
          </p:cNvPr>
          <p:cNvSpPr>
            <a:spLocks noGrp="1"/>
          </p:cNvSpPr>
          <p:nvPr>
            <p:ph sz="quarter" idx="4"/>
          </p:nvPr>
        </p:nvSpPr>
        <p:spPr>
          <a:xfrm>
            <a:off x="9258300" y="3757613"/>
            <a:ext cx="7774782" cy="55268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E3CEE13-7C54-5340-F32B-B28D23710C59}"/>
              </a:ext>
            </a:extLst>
          </p:cNvPr>
          <p:cNvSpPr>
            <a:spLocks noGrp="1"/>
          </p:cNvSpPr>
          <p:nvPr>
            <p:ph type="dt" sz="half" idx="10"/>
          </p:nvPr>
        </p:nvSpPr>
        <p:spPr/>
        <p:txBody>
          <a:bodyPr/>
          <a:lstStyle/>
          <a:p>
            <a:fld id="{AFE1B69A-FEA0-478F-B386-690571D7A42A}" type="datetime1">
              <a:rPr lang="en-US" smtClean="0"/>
              <a:t>2/10/2025</a:t>
            </a:fld>
            <a:endParaRPr lang="en-US"/>
          </a:p>
        </p:txBody>
      </p:sp>
      <p:sp>
        <p:nvSpPr>
          <p:cNvPr id="8" name="Footer Placeholder 7">
            <a:extLst>
              <a:ext uri="{FF2B5EF4-FFF2-40B4-BE49-F238E27FC236}">
                <a16:creationId xmlns:a16="http://schemas.microsoft.com/office/drawing/2014/main" id="{C2ABB979-F0B3-EC98-BF8E-02660A4A07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5DE741-2F6A-2F91-DE93-E70D0882BE03}"/>
              </a:ext>
            </a:extLst>
          </p:cNvPr>
          <p:cNvSpPr>
            <a:spLocks noGrp="1"/>
          </p:cNvSpPr>
          <p:nvPr>
            <p:ph type="sldNum" sz="quarter" idx="12"/>
          </p:nvPr>
        </p:nvSpPr>
        <p:spPr/>
        <p:txBody>
          <a:bodyPr/>
          <a:lstStyle/>
          <a:p>
            <a:fld id="{D44253C2-3DCF-4471-8058-6EB425438661}" type="slidenum">
              <a:rPr lang="en-US" smtClean="0"/>
              <a:t>‹#›</a:t>
            </a:fld>
            <a:endParaRPr lang="en-US"/>
          </a:p>
        </p:txBody>
      </p:sp>
    </p:spTree>
    <p:extLst>
      <p:ext uri="{BB962C8B-B14F-4D97-AF65-F5344CB8AC3E}">
        <p14:creationId xmlns:p14="http://schemas.microsoft.com/office/powerpoint/2010/main" val="38512137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5D923-24E3-4DFA-5C1B-EC3247E0679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49B8778-34F1-623F-9A30-D7BD34E038F2}"/>
              </a:ext>
            </a:extLst>
          </p:cNvPr>
          <p:cNvSpPr>
            <a:spLocks noGrp="1"/>
          </p:cNvSpPr>
          <p:nvPr>
            <p:ph type="dt" sz="half" idx="10"/>
          </p:nvPr>
        </p:nvSpPr>
        <p:spPr/>
        <p:txBody>
          <a:bodyPr/>
          <a:lstStyle/>
          <a:p>
            <a:fld id="{6B2F3A5B-A662-4EF3-A01D-9BE1C0A1DF35}" type="datetime1">
              <a:rPr lang="en-US" smtClean="0"/>
              <a:t>2/10/2025</a:t>
            </a:fld>
            <a:endParaRPr lang="en-US"/>
          </a:p>
        </p:txBody>
      </p:sp>
      <p:sp>
        <p:nvSpPr>
          <p:cNvPr id="4" name="Footer Placeholder 3">
            <a:extLst>
              <a:ext uri="{FF2B5EF4-FFF2-40B4-BE49-F238E27FC236}">
                <a16:creationId xmlns:a16="http://schemas.microsoft.com/office/drawing/2014/main" id="{63513CEE-23C8-D2CD-F682-63CAC2E9265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5CD25EA-7C19-75CE-27AA-DEAC7572D730}"/>
              </a:ext>
            </a:extLst>
          </p:cNvPr>
          <p:cNvSpPr>
            <a:spLocks noGrp="1"/>
          </p:cNvSpPr>
          <p:nvPr>
            <p:ph type="sldNum" sz="quarter" idx="12"/>
          </p:nvPr>
        </p:nvSpPr>
        <p:spPr/>
        <p:txBody>
          <a:bodyPr/>
          <a:lstStyle/>
          <a:p>
            <a:fld id="{D44253C2-3DCF-4471-8058-6EB425438661}" type="slidenum">
              <a:rPr lang="en-US" smtClean="0"/>
              <a:t>‹#›</a:t>
            </a:fld>
            <a:endParaRPr lang="en-US"/>
          </a:p>
        </p:txBody>
      </p:sp>
    </p:spTree>
    <p:extLst>
      <p:ext uri="{BB962C8B-B14F-4D97-AF65-F5344CB8AC3E}">
        <p14:creationId xmlns:p14="http://schemas.microsoft.com/office/powerpoint/2010/main" val="19108799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EE56C1-BEE9-85DA-9A66-AABD7397FF0A}"/>
              </a:ext>
            </a:extLst>
          </p:cNvPr>
          <p:cNvSpPr>
            <a:spLocks noGrp="1"/>
          </p:cNvSpPr>
          <p:nvPr>
            <p:ph type="dt" sz="half" idx="10"/>
          </p:nvPr>
        </p:nvSpPr>
        <p:spPr/>
        <p:txBody>
          <a:bodyPr/>
          <a:lstStyle/>
          <a:p>
            <a:fld id="{6A1CB6E5-B657-4F30-BC80-FB4EF471D212}" type="datetime1">
              <a:rPr lang="en-US" smtClean="0"/>
              <a:t>2/10/2025</a:t>
            </a:fld>
            <a:endParaRPr lang="en-US"/>
          </a:p>
        </p:txBody>
      </p:sp>
      <p:sp>
        <p:nvSpPr>
          <p:cNvPr id="3" name="Footer Placeholder 2">
            <a:extLst>
              <a:ext uri="{FF2B5EF4-FFF2-40B4-BE49-F238E27FC236}">
                <a16:creationId xmlns:a16="http://schemas.microsoft.com/office/drawing/2014/main" id="{E7316EF6-A331-9AB3-C2ED-F5F97349A29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0677B69-A590-B38F-3EBF-4015AA39A6BE}"/>
              </a:ext>
            </a:extLst>
          </p:cNvPr>
          <p:cNvSpPr>
            <a:spLocks noGrp="1"/>
          </p:cNvSpPr>
          <p:nvPr>
            <p:ph type="sldNum" sz="quarter" idx="12"/>
          </p:nvPr>
        </p:nvSpPr>
        <p:spPr/>
        <p:txBody>
          <a:bodyPr/>
          <a:lstStyle/>
          <a:p>
            <a:fld id="{D44253C2-3DCF-4471-8058-6EB425438661}" type="slidenum">
              <a:rPr lang="en-US" smtClean="0"/>
              <a:t>‹#›</a:t>
            </a:fld>
            <a:endParaRPr lang="en-US"/>
          </a:p>
        </p:txBody>
      </p:sp>
    </p:spTree>
    <p:extLst>
      <p:ext uri="{BB962C8B-B14F-4D97-AF65-F5344CB8AC3E}">
        <p14:creationId xmlns:p14="http://schemas.microsoft.com/office/powerpoint/2010/main" val="30495159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427B0-3CF1-B32B-FA1A-524D7EFAE855}"/>
              </a:ext>
            </a:extLst>
          </p:cNvPr>
          <p:cNvSpPr>
            <a:spLocks noGrp="1"/>
          </p:cNvSpPr>
          <p:nvPr>
            <p:ph type="title"/>
          </p:nvPr>
        </p:nvSpPr>
        <p:spPr>
          <a:xfrm>
            <a:off x="1259683" y="685800"/>
            <a:ext cx="5898356" cy="2400300"/>
          </a:xfrm>
        </p:spPr>
        <p:txBody>
          <a:bodyPr anchor="b"/>
          <a:lstStyle>
            <a:lvl1pPr>
              <a:defRPr sz="4800"/>
            </a:lvl1pPr>
          </a:lstStyle>
          <a:p>
            <a:r>
              <a:rPr lang="en-US"/>
              <a:t>Click to edit Master title style</a:t>
            </a:r>
          </a:p>
        </p:txBody>
      </p:sp>
      <p:sp>
        <p:nvSpPr>
          <p:cNvPr id="3" name="Content Placeholder 2">
            <a:extLst>
              <a:ext uri="{FF2B5EF4-FFF2-40B4-BE49-F238E27FC236}">
                <a16:creationId xmlns:a16="http://schemas.microsoft.com/office/drawing/2014/main" id="{A1032A95-458A-0BF0-9996-F6E8051E912A}"/>
              </a:ext>
            </a:extLst>
          </p:cNvPr>
          <p:cNvSpPr>
            <a:spLocks noGrp="1"/>
          </p:cNvSpPr>
          <p:nvPr>
            <p:ph idx="1"/>
          </p:nvPr>
        </p:nvSpPr>
        <p:spPr>
          <a:xfrm>
            <a:off x="7774782" y="1481138"/>
            <a:ext cx="9258300" cy="731043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EB2D976-7F9C-136C-01B9-CDA11A4AA95A}"/>
              </a:ext>
            </a:extLst>
          </p:cNvPr>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a:extLst>
              <a:ext uri="{FF2B5EF4-FFF2-40B4-BE49-F238E27FC236}">
                <a16:creationId xmlns:a16="http://schemas.microsoft.com/office/drawing/2014/main" id="{0854E785-B970-9C42-AFDD-1EE300727D4D}"/>
              </a:ext>
            </a:extLst>
          </p:cNvPr>
          <p:cNvSpPr>
            <a:spLocks noGrp="1"/>
          </p:cNvSpPr>
          <p:nvPr>
            <p:ph type="dt" sz="half" idx="10"/>
          </p:nvPr>
        </p:nvSpPr>
        <p:spPr/>
        <p:txBody>
          <a:bodyPr/>
          <a:lstStyle/>
          <a:p>
            <a:fld id="{EC00CEF4-DDE7-47FC-8C89-9B023F4EE49E}" type="datetime1">
              <a:rPr lang="en-US" smtClean="0"/>
              <a:t>2/10/2025</a:t>
            </a:fld>
            <a:endParaRPr lang="en-US"/>
          </a:p>
        </p:txBody>
      </p:sp>
      <p:sp>
        <p:nvSpPr>
          <p:cNvPr id="6" name="Footer Placeholder 5">
            <a:extLst>
              <a:ext uri="{FF2B5EF4-FFF2-40B4-BE49-F238E27FC236}">
                <a16:creationId xmlns:a16="http://schemas.microsoft.com/office/drawing/2014/main" id="{2B8AFB15-1FDF-B7E2-AE4D-20104005F9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FA6579-222C-A10B-C311-D69F6DE96439}"/>
              </a:ext>
            </a:extLst>
          </p:cNvPr>
          <p:cNvSpPr>
            <a:spLocks noGrp="1"/>
          </p:cNvSpPr>
          <p:nvPr>
            <p:ph type="sldNum" sz="quarter" idx="12"/>
          </p:nvPr>
        </p:nvSpPr>
        <p:spPr/>
        <p:txBody>
          <a:bodyPr/>
          <a:lstStyle/>
          <a:p>
            <a:fld id="{D44253C2-3DCF-4471-8058-6EB425438661}" type="slidenum">
              <a:rPr lang="en-US" smtClean="0"/>
              <a:t>‹#›</a:t>
            </a:fld>
            <a:endParaRPr lang="en-US"/>
          </a:p>
        </p:txBody>
      </p:sp>
    </p:spTree>
    <p:extLst>
      <p:ext uri="{BB962C8B-B14F-4D97-AF65-F5344CB8AC3E}">
        <p14:creationId xmlns:p14="http://schemas.microsoft.com/office/powerpoint/2010/main" val="235299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7CE5280-8324-4CE5-A07D-A7435D739B01}" type="datetime1">
              <a:rPr lang="en-US" smtClean="0"/>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3A687-AD7E-CD79-6B88-291779D928D2}"/>
              </a:ext>
            </a:extLst>
          </p:cNvPr>
          <p:cNvSpPr>
            <a:spLocks noGrp="1"/>
          </p:cNvSpPr>
          <p:nvPr>
            <p:ph type="title"/>
          </p:nvPr>
        </p:nvSpPr>
        <p:spPr>
          <a:xfrm>
            <a:off x="1259683" y="685800"/>
            <a:ext cx="5898356" cy="2400300"/>
          </a:xfrm>
        </p:spPr>
        <p:txBody>
          <a:bodyPr anchor="b"/>
          <a:lstStyle>
            <a:lvl1pPr>
              <a:defRPr sz="4800"/>
            </a:lvl1pPr>
          </a:lstStyle>
          <a:p>
            <a:r>
              <a:rPr lang="en-US"/>
              <a:t>Click to edit Master title style</a:t>
            </a:r>
          </a:p>
        </p:txBody>
      </p:sp>
      <p:sp>
        <p:nvSpPr>
          <p:cNvPr id="3" name="Picture Placeholder 2">
            <a:extLst>
              <a:ext uri="{FF2B5EF4-FFF2-40B4-BE49-F238E27FC236}">
                <a16:creationId xmlns:a16="http://schemas.microsoft.com/office/drawing/2014/main" id="{E0621C92-6933-ED86-8166-59925754C80C}"/>
              </a:ext>
            </a:extLst>
          </p:cNvPr>
          <p:cNvSpPr>
            <a:spLocks noGrp="1"/>
          </p:cNvSpPr>
          <p:nvPr>
            <p:ph type="pic" idx="1"/>
          </p:nvPr>
        </p:nvSpPr>
        <p:spPr>
          <a:xfrm>
            <a:off x="7774782" y="1481138"/>
            <a:ext cx="9258300" cy="7310438"/>
          </a:xfrm>
        </p:spPr>
        <p:txBody>
          <a:bodyPr/>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endParaRPr lang="en-US"/>
          </a:p>
        </p:txBody>
      </p:sp>
      <p:sp>
        <p:nvSpPr>
          <p:cNvPr id="4" name="Text Placeholder 3">
            <a:extLst>
              <a:ext uri="{FF2B5EF4-FFF2-40B4-BE49-F238E27FC236}">
                <a16:creationId xmlns:a16="http://schemas.microsoft.com/office/drawing/2014/main" id="{B68EA359-CD22-BE1C-AE3F-6622F9936D90}"/>
              </a:ext>
            </a:extLst>
          </p:cNvPr>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a:extLst>
              <a:ext uri="{FF2B5EF4-FFF2-40B4-BE49-F238E27FC236}">
                <a16:creationId xmlns:a16="http://schemas.microsoft.com/office/drawing/2014/main" id="{25CD9A4B-9BA0-DC59-114E-C551DFB7E8F0}"/>
              </a:ext>
            </a:extLst>
          </p:cNvPr>
          <p:cNvSpPr>
            <a:spLocks noGrp="1"/>
          </p:cNvSpPr>
          <p:nvPr>
            <p:ph type="dt" sz="half" idx="10"/>
          </p:nvPr>
        </p:nvSpPr>
        <p:spPr/>
        <p:txBody>
          <a:bodyPr/>
          <a:lstStyle/>
          <a:p>
            <a:fld id="{9F5455E3-37BB-4D27-B3D0-9E24E98B2A45}" type="datetime1">
              <a:rPr lang="en-US" smtClean="0"/>
              <a:t>2/10/2025</a:t>
            </a:fld>
            <a:endParaRPr lang="en-US"/>
          </a:p>
        </p:txBody>
      </p:sp>
      <p:sp>
        <p:nvSpPr>
          <p:cNvPr id="6" name="Footer Placeholder 5">
            <a:extLst>
              <a:ext uri="{FF2B5EF4-FFF2-40B4-BE49-F238E27FC236}">
                <a16:creationId xmlns:a16="http://schemas.microsoft.com/office/drawing/2014/main" id="{5F91A02B-AEEE-A3D8-D378-BEC51A7F1B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30EDA5-CF13-8DD7-EFB5-84F241F0E735}"/>
              </a:ext>
            </a:extLst>
          </p:cNvPr>
          <p:cNvSpPr>
            <a:spLocks noGrp="1"/>
          </p:cNvSpPr>
          <p:nvPr>
            <p:ph type="sldNum" sz="quarter" idx="12"/>
          </p:nvPr>
        </p:nvSpPr>
        <p:spPr/>
        <p:txBody>
          <a:bodyPr/>
          <a:lstStyle/>
          <a:p>
            <a:fld id="{D44253C2-3DCF-4471-8058-6EB425438661}" type="slidenum">
              <a:rPr lang="en-US" smtClean="0"/>
              <a:t>‹#›</a:t>
            </a:fld>
            <a:endParaRPr lang="en-US"/>
          </a:p>
        </p:txBody>
      </p:sp>
    </p:spTree>
    <p:extLst>
      <p:ext uri="{BB962C8B-B14F-4D97-AF65-F5344CB8AC3E}">
        <p14:creationId xmlns:p14="http://schemas.microsoft.com/office/powerpoint/2010/main" val="26107068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FB9AF-54DE-828F-A1E2-1124913207B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DC528C7-B332-05FE-4601-2910D8EAC82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78AB7E-6CA0-6F08-A8D8-1F463718A692}"/>
              </a:ext>
            </a:extLst>
          </p:cNvPr>
          <p:cNvSpPr>
            <a:spLocks noGrp="1"/>
          </p:cNvSpPr>
          <p:nvPr>
            <p:ph type="dt" sz="half" idx="10"/>
          </p:nvPr>
        </p:nvSpPr>
        <p:spPr/>
        <p:txBody>
          <a:bodyPr/>
          <a:lstStyle/>
          <a:p>
            <a:fld id="{36544096-A361-4783-BA88-B0EAB9838E33}" type="datetime1">
              <a:rPr lang="en-US" smtClean="0"/>
              <a:t>2/10/2025</a:t>
            </a:fld>
            <a:endParaRPr lang="en-US"/>
          </a:p>
        </p:txBody>
      </p:sp>
      <p:sp>
        <p:nvSpPr>
          <p:cNvPr id="5" name="Footer Placeholder 4">
            <a:extLst>
              <a:ext uri="{FF2B5EF4-FFF2-40B4-BE49-F238E27FC236}">
                <a16:creationId xmlns:a16="http://schemas.microsoft.com/office/drawing/2014/main" id="{ACD2DAC7-4E34-DABA-DB44-E3ACD34DA3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362710-7C49-7595-6463-37903AE64BED}"/>
              </a:ext>
            </a:extLst>
          </p:cNvPr>
          <p:cNvSpPr>
            <a:spLocks noGrp="1"/>
          </p:cNvSpPr>
          <p:nvPr>
            <p:ph type="sldNum" sz="quarter" idx="12"/>
          </p:nvPr>
        </p:nvSpPr>
        <p:spPr/>
        <p:txBody>
          <a:bodyPr/>
          <a:lstStyle/>
          <a:p>
            <a:fld id="{D44253C2-3DCF-4471-8058-6EB425438661}" type="slidenum">
              <a:rPr lang="en-US" smtClean="0"/>
              <a:t>‹#›</a:t>
            </a:fld>
            <a:endParaRPr lang="en-US"/>
          </a:p>
        </p:txBody>
      </p:sp>
    </p:spTree>
    <p:extLst>
      <p:ext uri="{BB962C8B-B14F-4D97-AF65-F5344CB8AC3E}">
        <p14:creationId xmlns:p14="http://schemas.microsoft.com/office/powerpoint/2010/main" val="34995995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5402C7-D973-4276-54D8-3A3793596D55}"/>
              </a:ext>
            </a:extLst>
          </p:cNvPr>
          <p:cNvSpPr>
            <a:spLocks noGrp="1"/>
          </p:cNvSpPr>
          <p:nvPr>
            <p:ph type="title" orient="vert"/>
          </p:nvPr>
        </p:nvSpPr>
        <p:spPr>
          <a:xfrm>
            <a:off x="13087350" y="547688"/>
            <a:ext cx="3943350" cy="871775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5AC6DEA-00E3-BD5B-FA48-2D392B60B4DE}"/>
              </a:ext>
            </a:extLst>
          </p:cNvPr>
          <p:cNvSpPr>
            <a:spLocks noGrp="1"/>
          </p:cNvSpPr>
          <p:nvPr>
            <p:ph type="body" orient="vert" idx="1"/>
          </p:nvPr>
        </p:nvSpPr>
        <p:spPr>
          <a:xfrm>
            <a:off x="1257300" y="547688"/>
            <a:ext cx="11601450" cy="871775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0BB74D-6196-2F09-30A5-5C698955BD49}"/>
              </a:ext>
            </a:extLst>
          </p:cNvPr>
          <p:cNvSpPr>
            <a:spLocks noGrp="1"/>
          </p:cNvSpPr>
          <p:nvPr>
            <p:ph type="dt" sz="half" idx="10"/>
          </p:nvPr>
        </p:nvSpPr>
        <p:spPr/>
        <p:txBody>
          <a:bodyPr/>
          <a:lstStyle/>
          <a:p>
            <a:fld id="{C2C6C820-1FFA-42D3-852B-6A3B8981DEF8}" type="datetime1">
              <a:rPr lang="en-US" smtClean="0"/>
              <a:t>2/10/2025</a:t>
            </a:fld>
            <a:endParaRPr lang="en-US"/>
          </a:p>
        </p:txBody>
      </p:sp>
      <p:sp>
        <p:nvSpPr>
          <p:cNvPr id="5" name="Footer Placeholder 4">
            <a:extLst>
              <a:ext uri="{FF2B5EF4-FFF2-40B4-BE49-F238E27FC236}">
                <a16:creationId xmlns:a16="http://schemas.microsoft.com/office/drawing/2014/main" id="{F311FC39-E3C9-FA09-8DDD-783D21693C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132744-BD17-031D-430C-CEACE10F1659}"/>
              </a:ext>
            </a:extLst>
          </p:cNvPr>
          <p:cNvSpPr>
            <a:spLocks noGrp="1"/>
          </p:cNvSpPr>
          <p:nvPr>
            <p:ph type="sldNum" sz="quarter" idx="12"/>
          </p:nvPr>
        </p:nvSpPr>
        <p:spPr/>
        <p:txBody>
          <a:bodyPr/>
          <a:lstStyle/>
          <a:p>
            <a:fld id="{D44253C2-3DCF-4471-8058-6EB425438661}" type="slidenum">
              <a:rPr lang="en-US" smtClean="0"/>
              <a:t>‹#›</a:t>
            </a:fld>
            <a:endParaRPr lang="en-US"/>
          </a:p>
        </p:txBody>
      </p:sp>
    </p:spTree>
    <p:extLst>
      <p:ext uri="{BB962C8B-B14F-4D97-AF65-F5344CB8AC3E}">
        <p14:creationId xmlns:p14="http://schemas.microsoft.com/office/powerpoint/2010/main" val="894739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B1BE33-B78C-49E2-8279-1418270E23FE}" type="datetime1">
              <a:rPr lang="en-US" smtClean="0"/>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66E36A-311C-4947-B8D6-196E704776AE}" type="datetime1">
              <a:rPr lang="en-US" smtClean="0"/>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50B50CB-09CE-44AE-B154-2D3276685A9E}" type="datetime1">
              <a:rPr lang="en-US" smtClean="0"/>
              <a:t>2/10/2025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610C6E5-2CF7-4012-AD12-E31C6E902CE5}" type="datetime1">
              <a:rPr lang="en-US" smtClean="0"/>
              <a:t>2/10/2025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612BAD-A50C-48B6-B43B-56AEC58518A1}" type="datetime1">
              <a:rPr lang="en-US" smtClean="0"/>
              <a:t>2/10/2025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9E60FE-F6F1-42DA-B077-42AE1719B9FA}" type="datetime1">
              <a:rPr lang="en-US" smtClean="0"/>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4DCE54-3E64-4DBE-A2F5-1329D9DCCD5B}" type="datetime1">
              <a:rPr lang="en-US" smtClean="0"/>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8F1C22-24A0-4E51-8500-0EC4A7432AE7}" type="datetime1">
              <a:rPr lang="en-US" smtClean="0"/>
              <a:t>2/10/2025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5286FE-39A4-5919-F609-87DD66CD16D5}"/>
              </a:ext>
            </a:extLst>
          </p:cNvPr>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B808BAD-2E2A-BAF1-4E8C-0A63A3FE86DA}"/>
              </a:ext>
            </a:extLst>
          </p:cNvPr>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F079B6-A25C-7E1E-189E-7B1B5CE313DA}"/>
              </a:ext>
            </a:extLst>
          </p:cNvPr>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fld id="{8B06FEF1-A83C-4B8E-826D-3967F6C58D14}" type="datetime1">
              <a:rPr lang="en-US" smtClean="0"/>
              <a:t>2/10/2025</a:t>
            </a:fld>
            <a:endParaRPr lang="en-US"/>
          </a:p>
        </p:txBody>
      </p:sp>
      <p:sp>
        <p:nvSpPr>
          <p:cNvPr id="5" name="Footer Placeholder 4">
            <a:extLst>
              <a:ext uri="{FF2B5EF4-FFF2-40B4-BE49-F238E27FC236}">
                <a16:creationId xmlns:a16="http://schemas.microsoft.com/office/drawing/2014/main" id="{9EC54F4C-C3E6-18E1-A3F9-ADF7B4A3A6EC}"/>
              </a:ext>
            </a:extLst>
          </p:cNvPr>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F4CBA1A-1766-8C69-F1F8-D8BC0BF4135E}"/>
              </a:ext>
            </a:extLst>
          </p:cNvPr>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82000"/>
                  </a:schemeClr>
                </a:solidFill>
              </a:defRPr>
            </a:lvl1pPr>
          </a:lstStyle>
          <a:p>
            <a:fld id="{D44253C2-3DCF-4471-8058-6EB425438661}" type="slidenum">
              <a:rPr lang="en-US" smtClean="0"/>
              <a:t>‹#›</a:t>
            </a:fld>
            <a:endParaRPr lang="en-US"/>
          </a:p>
        </p:txBody>
      </p:sp>
    </p:spTree>
    <p:extLst>
      <p:ext uri="{BB962C8B-B14F-4D97-AF65-F5344CB8AC3E}">
        <p14:creationId xmlns:p14="http://schemas.microsoft.com/office/powerpoint/2010/main" val="13776737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AutoShape 2"/>
          <p:cNvSpPr/>
          <p:nvPr/>
        </p:nvSpPr>
        <p:spPr>
          <a:xfrm flipV="1">
            <a:off x="1028706" y="4514765"/>
            <a:ext cx="16230594" cy="38509"/>
          </a:xfrm>
          <a:prstGeom prst="line">
            <a:avLst/>
          </a:prstGeom>
          <a:ln w="9525" cap="flat">
            <a:solidFill>
              <a:srgbClr val="000000"/>
            </a:solidFill>
            <a:prstDash val="solid"/>
            <a:headEnd type="none" w="sm" len="sm"/>
            <a:tailEnd type="none" w="sm" len="sm"/>
          </a:ln>
        </p:spPr>
        <p:txBody>
          <a:bodyPr/>
          <a:lstStyle/>
          <a:p>
            <a:endParaRPr lang="en-US"/>
          </a:p>
        </p:txBody>
      </p:sp>
      <p:sp>
        <p:nvSpPr>
          <p:cNvPr id="7" name="TextBox 7"/>
          <p:cNvSpPr txBox="1"/>
          <p:nvPr/>
        </p:nvSpPr>
        <p:spPr>
          <a:xfrm>
            <a:off x="1006882" y="4728792"/>
            <a:ext cx="16230600" cy="623632"/>
          </a:xfrm>
          <a:prstGeom prst="rect">
            <a:avLst/>
          </a:prstGeom>
        </p:spPr>
        <p:txBody>
          <a:bodyPr lIns="0" tIns="0" rIns="0" bIns="0" rtlCol="0" anchor="t">
            <a:spAutoFit/>
          </a:bodyPr>
          <a:lstStyle/>
          <a:p>
            <a:pPr>
              <a:lnSpc>
                <a:spcPts val="5200"/>
              </a:lnSpc>
              <a:spcBef>
                <a:spcPct val="0"/>
              </a:spcBef>
            </a:pPr>
            <a:r>
              <a:rPr lang="en-US" sz="3714" spc="297" dirty="0">
                <a:solidFill>
                  <a:srgbClr val="000000"/>
                </a:solidFill>
                <a:ea typeface="Didact Gothic"/>
              </a:rPr>
              <a:t>March 7, 2025 │9:00 A.M.</a:t>
            </a:r>
            <a:endParaRPr lang="en-US" sz="3714" spc="297" dirty="0">
              <a:solidFill>
                <a:srgbClr val="000000"/>
              </a:solidFill>
              <a:latin typeface="Didact Gothic"/>
              <a:ea typeface="Didact Gothic"/>
            </a:endParaRPr>
          </a:p>
        </p:txBody>
      </p:sp>
      <p:sp>
        <p:nvSpPr>
          <p:cNvPr id="8" name="TextBox 8"/>
          <p:cNvSpPr txBox="1"/>
          <p:nvPr/>
        </p:nvSpPr>
        <p:spPr>
          <a:xfrm>
            <a:off x="862218" y="1197962"/>
            <a:ext cx="17108875" cy="2190536"/>
          </a:xfrm>
          <a:prstGeom prst="rect">
            <a:avLst/>
          </a:prstGeom>
        </p:spPr>
        <p:txBody>
          <a:bodyPr lIns="0" tIns="0" rIns="0" bIns="0" rtlCol="0" anchor="t">
            <a:spAutoFit/>
          </a:bodyPr>
          <a:lstStyle/>
          <a:p>
            <a:pPr>
              <a:lnSpc>
                <a:spcPts val="8459"/>
              </a:lnSpc>
            </a:pPr>
            <a:r>
              <a:rPr lang="en-US" sz="7356" dirty="0">
                <a:solidFill>
                  <a:srgbClr val="000000"/>
                </a:solidFill>
                <a:latin typeface="Cardo"/>
              </a:rPr>
              <a:t>ETHICAL USE OF TECHNOLOGY WITH ARTIFICIAL INTELLIGENCE</a:t>
            </a:r>
          </a:p>
        </p:txBody>
      </p:sp>
      <p:sp>
        <p:nvSpPr>
          <p:cNvPr id="9" name="TextBox 9"/>
          <p:cNvSpPr txBox="1"/>
          <p:nvPr/>
        </p:nvSpPr>
        <p:spPr>
          <a:xfrm>
            <a:off x="1006882" y="7619888"/>
            <a:ext cx="8289518" cy="1312219"/>
          </a:xfrm>
          <a:prstGeom prst="rect">
            <a:avLst/>
          </a:prstGeom>
        </p:spPr>
        <p:txBody>
          <a:bodyPr wrap="square" lIns="0" tIns="0" rIns="0" bIns="0" rtlCol="0" anchor="t">
            <a:spAutoFit/>
          </a:bodyPr>
          <a:lstStyle/>
          <a:p>
            <a:pPr>
              <a:lnSpc>
                <a:spcPts val="3454"/>
              </a:lnSpc>
            </a:pPr>
            <a:r>
              <a:rPr lang="en-US" sz="2302" spc="92" dirty="0">
                <a:solidFill>
                  <a:srgbClr val="000000"/>
                </a:solidFill>
                <a:ea typeface="Didact Gothic"/>
              </a:rPr>
              <a:t>Judge Lisa Beckerman │ </a:t>
            </a:r>
            <a:r>
              <a:rPr lang="en-US" sz="2302" spc="92" dirty="0" err="1">
                <a:solidFill>
                  <a:srgbClr val="000000"/>
                </a:solidFill>
                <a:ea typeface="Didact Gothic"/>
              </a:rPr>
              <a:t>Bankr</a:t>
            </a:r>
            <a:r>
              <a:rPr lang="en-US" sz="2302" spc="92" dirty="0">
                <a:solidFill>
                  <a:srgbClr val="000000"/>
                </a:solidFill>
                <a:ea typeface="Didact Gothic"/>
              </a:rPr>
              <a:t>. S.D.N.Y.</a:t>
            </a:r>
            <a:endParaRPr lang="en-US" sz="2302" spc="92" dirty="0">
              <a:solidFill>
                <a:srgbClr val="000000"/>
              </a:solidFill>
            </a:endParaRPr>
          </a:p>
          <a:p>
            <a:pPr>
              <a:lnSpc>
                <a:spcPts val="3454"/>
              </a:lnSpc>
            </a:pPr>
            <a:r>
              <a:rPr lang="en-US" sz="2302" spc="92" dirty="0">
                <a:solidFill>
                  <a:srgbClr val="000000"/>
                </a:solidFill>
              </a:rPr>
              <a:t>Kizzy Jarashow</a:t>
            </a:r>
            <a:r>
              <a:rPr lang="en-US" sz="2302" spc="92" dirty="0">
                <a:solidFill>
                  <a:srgbClr val="000000"/>
                </a:solidFill>
                <a:ea typeface="Didact Gothic"/>
              </a:rPr>
              <a:t>, Goodwin Procter </a:t>
            </a:r>
            <a:r>
              <a:rPr lang="en-US" sz="2302" spc="92" dirty="0" err="1">
                <a:solidFill>
                  <a:srgbClr val="000000"/>
                </a:solidFill>
                <a:ea typeface="Didact Gothic"/>
              </a:rPr>
              <a:t>LLP│New</a:t>
            </a:r>
            <a:r>
              <a:rPr lang="en-US" sz="2302" spc="92" dirty="0">
                <a:solidFill>
                  <a:srgbClr val="000000"/>
                </a:solidFill>
                <a:ea typeface="Didact Gothic"/>
              </a:rPr>
              <a:t> York, NY</a:t>
            </a:r>
          </a:p>
          <a:p>
            <a:pPr>
              <a:lnSpc>
                <a:spcPts val="3454"/>
              </a:lnSpc>
            </a:pPr>
            <a:r>
              <a:rPr lang="en-US" sz="2302" spc="92" dirty="0">
                <a:solidFill>
                  <a:srgbClr val="000000"/>
                </a:solidFill>
                <a:ea typeface="Didact Gothic"/>
              </a:rPr>
              <a:t>Richelle Kalnit, Hilco Streambank │New York, NY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ew shape"/>
          <p:cNvSpPr/>
          <p:nvPr/>
        </p:nvSpPr>
        <p:spPr>
          <a:xfrm>
            <a:off x="16151400" y="8748000"/>
            <a:ext cx="1128600" cy="2322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700"/>
          </a:p>
        </p:txBody>
      </p:sp>
      <p:sp>
        <p:nvSpPr>
          <p:cNvPr id="7" name="New shape"/>
          <p:cNvSpPr/>
          <p:nvPr/>
        </p:nvSpPr>
        <p:spPr>
          <a:xfrm>
            <a:off x="1144800" y="8716956"/>
            <a:ext cx="329400" cy="5994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700"/>
          </a:p>
        </p:txBody>
      </p:sp>
      <p:sp>
        <p:nvSpPr>
          <p:cNvPr id="2" name="New shape"/>
          <p:cNvSpPr/>
          <p:nvPr/>
        </p:nvSpPr>
        <p:spPr>
          <a:xfrm>
            <a:off x="1015200" y="945000"/>
            <a:ext cx="16254000" cy="88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70200" rIns="135000" bIns="70200" rtlCol="0" anchor="b">
            <a:normAutofit fontScale="60000" lnSpcReduction="20000"/>
          </a:bodyPr>
          <a:lstStyle/>
          <a:p>
            <a:pPr algn="l">
              <a:lnSpc>
                <a:spcPct val="100000"/>
              </a:lnSpc>
              <a:spcAft>
                <a:spcPct val="20000"/>
              </a:spcAft>
            </a:pPr>
            <a:r>
              <a:rPr sz="4800">
                <a:solidFill>
                  <a:srgbClr val="0A85E6"/>
                </a:solidFill>
                <a:latin typeface="Open Sans Light"/>
              </a:rPr>
              <a:t>Internal processes business owners in the U.S. use artificial intelligence (AI) to improve in 2023</a:t>
            </a:r>
          </a:p>
        </p:txBody>
      </p:sp>
      <p:sp>
        <p:nvSpPr>
          <p:cNvPr id="3" name="New shape"/>
          <p:cNvSpPr/>
          <p:nvPr/>
        </p:nvSpPr>
        <p:spPr>
          <a:xfrm>
            <a:off x="1015200" y="1846800"/>
            <a:ext cx="16254000" cy="491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70200" rIns="135000" bIns="70200" rtlCol="0" anchor="t">
            <a:normAutofit lnSpcReduction="10000"/>
          </a:bodyPr>
          <a:lstStyle/>
          <a:p>
            <a:pPr algn="l">
              <a:lnSpc>
                <a:spcPct val="100000"/>
              </a:lnSpc>
              <a:spcAft>
                <a:spcPct val="20000"/>
              </a:spcAft>
            </a:pPr>
            <a:r>
              <a:rPr sz="2400">
                <a:solidFill>
                  <a:srgbClr val="919191"/>
                </a:solidFill>
                <a:latin typeface="Open Sans"/>
              </a:rPr>
              <a:t>Internal processes improved by AI use in business in the U.S. 2023</a:t>
            </a:r>
          </a:p>
        </p:txBody>
      </p:sp>
      <p:sp>
        <p:nvSpPr>
          <p:cNvPr id="4" name="New shape"/>
          <p:cNvSpPr/>
          <p:nvPr/>
        </p:nvSpPr>
        <p:spPr>
          <a:xfrm>
            <a:off x="1474200" y="8264099"/>
            <a:ext cx="12420000" cy="1107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70200" rIns="135000" bIns="70200" rtlCol="0" anchor="b">
            <a:normAutofit/>
          </a:bodyPr>
          <a:lstStyle/>
          <a:p>
            <a:pPr algn="l">
              <a:lnSpc>
                <a:spcPct val="100000"/>
              </a:lnSpc>
              <a:spcAft>
                <a:spcPct val="20000"/>
              </a:spcAft>
            </a:pPr>
            <a:r>
              <a:rPr sz="1200" b="1" dirty="0">
                <a:solidFill>
                  <a:srgbClr val="555555"/>
                </a:solidFill>
                <a:latin typeface="Open Sans"/>
              </a:rPr>
              <a:t>Note(s):</a:t>
            </a:r>
            <a:r>
              <a:rPr sz="1200" dirty="0">
                <a:solidFill>
                  <a:srgbClr val="555555"/>
                </a:solidFill>
                <a:latin typeface="Open Sans"/>
              </a:rPr>
              <a:t> United States; March 20 - April 5, 2023; 600 respondents; business owners using or planning to incorporate AI in business</a:t>
            </a:r>
          </a:p>
          <a:p>
            <a:pPr algn="l"/>
            <a:r>
              <a:rPr sz="1200" dirty="0">
                <a:solidFill>
                  <a:srgbClr val="555555"/>
                </a:solidFill>
                <a:latin typeface="Open Sans"/>
              </a:rPr>
              <a:t>Further information regarding this statistic can be found on page 8.</a:t>
            </a:r>
          </a:p>
          <a:p>
            <a:pPr algn="l"/>
            <a:r>
              <a:rPr sz="1200" b="1" dirty="0">
                <a:solidFill>
                  <a:srgbClr val="555555"/>
                </a:solidFill>
                <a:latin typeface="Open Sans"/>
              </a:rPr>
              <a:t>Source(s): </a:t>
            </a:r>
            <a:r>
              <a:rPr sz="1200" dirty="0">
                <a:solidFill>
                  <a:srgbClr val="555555"/>
                </a:solidFill>
                <a:latin typeface="Open Sans"/>
              </a:rPr>
              <a:t>Forbes; ID 1425420</a:t>
            </a:r>
          </a:p>
        </p:txBody>
      </p:sp>
      <p:graphicFrame>
        <p:nvGraphicFramePr>
          <p:cNvPr id="5" name="ChartObject"/>
          <p:cNvGraphicFramePr/>
          <p:nvPr>
            <p:extLst>
              <p:ext uri="{D42A27DB-BD31-4B8C-83A1-F6EECF244321}">
                <p14:modId xmlns:p14="http://schemas.microsoft.com/office/powerpoint/2010/main" val="2481750513"/>
              </p:ext>
            </p:extLst>
          </p:nvPr>
        </p:nvGraphicFramePr>
        <p:xfrm>
          <a:off x="1015200" y="2547862"/>
          <a:ext cx="16113600" cy="6156000"/>
        </p:xfrm>
        <a:graphic>
          <a:graphicData uri="http://schemas.openxmlformats.org/drawingml/2006/chart">
            <c:chart xmlns:c="http://schemas.openxmlformats.org/drawingml/2006/chart" xmlns:r="http://schemas.openxmlformats.org/officeDocument/2006/relationships" r:id="rId4"/>
          </a:graphicData>
        </a:graphic>
      </p:graphicFrame>
      <p:sp>
        <p:nvSpPr>
          <p:cNvPr id="6" name="New shape"/>
          <p:cNvSpPr/>
          <p:nvPr/>
        </p:nvSpPr>
        <p:spPr>
          <a:xfrm>
            <a:off x="961837" y="8839571"/>
            <a:ext cx="685800" cy="37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70200" rIns="135000" bIns="70200" rtlCol="0" anchor="t"/>
          <a:lstStyle/>
          <a:p>
            <a:pPr algn="ctr">
              <a:spcAft>
                <a:spcPct val="20000"/>
              </a:spcAft>
            </a:pPr>
            <a:r>
              <a:rPr sz="1500">
                <a:solidFill>
                  <a:srgbClr val="FFFFFF"/>
                </a:solidFill>
                <a:latin typeface="Open Sans"/>
              </a:rPr>
              <a:t>2</a:t>
            </a:r>
          </a:p>
        </p:txBody>
      </p:sp>
      <p:sp>
        <p:nvSpPr>
          <p:cNvPr id="11" name="Slide Number Placeholder 8">
            <a:extLst>
              <a:ext uri="{FF2B5EF4-FFF2-40B4-BE49-F238E27FC236}">
                <a16:creationId xmlns:a16="http://schemas.microsoft.com/office/drawing/2014/main" id="{85A8D75D-1882-B466-0D5F-B383DDBF94FD}"/>
              </a:ext>
            </a:extLst>
          </p:cNvPr>
          <p:cNvSpPr>
            <a:spLocks noGrp="1"/>
          </p:cNvSpPr>
          <p:nvPr>
            <p:ph type="sldNum" sz="quarter" idx="12"/>
          </p:nvPr>
        </p:nvSpPr>
        <p:spPr>
          <a:xfrm>
            <a:off x="15135600" y="9564356"/>
            <a:ext cx="2133600" cy="365125"/>
          </a:xfrm>
        </p:spPr>
        <p:txBody>
          <a:bodyPr/>
          <a:lstStyle/>
          <a:p>
            <a:fld id="{B6F15528-21DE-4FAA-801E-634DDDAF4B2B}" type="slidenum">
              <a:rPr lang="en-US" sz="1600" smtClean="0"/>
              <a:pPr/>
              <a:t>10</a:t>
            </a:fld>
            <a:endParaRPr lang="en-US" sz="1600" dirty="0"/>
          </a:p>
        </p:txBody>
      </p:sp>
      <p:sp>
        <p:nvSpPr>
          <p:cNvPr id="12" name="TextBox 3">
            <a:extLst>
              <a:ext uri="{FF2B5EF4-FFF2-40B4-BE49-F238E27FC236}">
                <a16:creationId xmlns:a16="http://schemas.microsoft.com/office/drawing/2014/main" id="{48E95FD7-1843-3344-E97B-D68C5C5A5994}"/>
              </a:ext>
            </a:extLst>
          </p:cNvPr>
          <p:cNvSpPr txBox="1"/>
          <p:nvPr/>
        </p:nvSpPr>
        <p:spPr>
          <a:xfrm>
            <a:off x="1014787" y="333393"/>
            <a:ext cx="16230600" cy="1305826"/>
          </a:xfrm>
          <a:prstGeom prst="rect">
            <a:avLst/>
          </a:prstGeom>
        </p:spPr>
        <p:txBody>
          <a:bodyPr lIns="0" tIns="0" rIns="0" bIns="0" rtlCol="0" anchor="t">
            <a:spAutoFit/>
          </a:bodyPr>
          <a:lstStyle/>
          <a:p>
            <a:pPr>
              <a:lnSpc>
                <a:spcPts val="5200"/>
              </a:lnSpc>
            </a:pPr>
            <a:r>
              <a:rPr lang="en-US" sz="3714" spc="297" dirty="0">
                <a:solidFill>
                  <a:srgbClr val="000000"/>
                </a:solidFill>
              </a:rPr>
              <a:t>AI Adoption is Taking Hold</a:t>
            </a:r>
          </a:p>
          <a:p>
            <a:pPr>
              <a:lnSpc>
                <a:spcPts val="5200"/>
              </a:lnSpc>
              <a:spcBef>
                <a:spcPct val="0"/>
              </a:spcBef>
            </a:pPr>
            <a:endParaRPr lang="en-US" sz="3714" spc="297" dirty="0">
              <a:solidFill>
                <a:srgbClr val="000000"/>
              </a:solidFill>
              <a:latin typeface="Didact Gothic"/>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New shape"/>
          <p:cNvSpPr/>
          <p:nvPr/>
        </p:nvSpPr>
        <p:spPr>
          <a:xfrm>
            <a:off x="16164787" y="9012600"/>
            <a:ext cx="1128600" cy="2322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700"/>
          </a:p>
        </p:txBody>
      </p:sp>
      <p:sp>
        <p:nvSpPr>
          <p:cNvPr id="8" name="New shape"/>
          <p:cNvSpPr/>
          <p:nvPr/>
        </p:nvSpPr>
        <p:spPr>
          <a:xfrm>
            <a:off x="1204200" y="8926200"/>
            <a:ext cx="329400" cy="5994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700"/>
          </a:p>
        </p:txBody>
      </p:sp>
      <p:sp>
        <p:nvSpPr>
          <p:cNvPr id="2" name="New shape"/>
          <p:cNvSpPr/>
          <p:nvPr/>
        </p:nvSpPr>
        <p:spPr>
          <a:xfrm>
            <a:off x="1015200" y="945000"/>
            <a:ext cx="16254000" cy="88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70200" rIns="135000" bIns="70200" rtlCol="0" anchor="b">
            <a:normAutofit fontScale="65000" lnSpcReduction="20000"/>
          </a:bodyPr>
          <a:lstStyle/>
          <a:p>
            <a:pPr algn="l">
              <a:lnSpc>
                <a:spcPct val="100000"/>
              </a:lnSpc>
              <a:spcAft>
                <a:spcPct val="20000"/>
              </a:spcAft>
            </a:pPr>
            <a:r>
              <a:rPr sz="4800">
                <a:solidFill>
                  <a:srgbClr val="0A85E6"/>
                </a:solidFill>
                <a:latin typeface="Open Sans Light"/>
              </a:rPr>
              <a:t>Internal technological and labor challenges in enterprises in the United States in 2023</a:t>
            </a:r>
          </a:p>
        </p:txBody>
      </p:sp>
      <p:sp>
        <p:nvSpPr>
          <p:cNvPr id="3" name="New shape"/>
          <p:cNvSpPr/>
          <p:nvPr/>
        </p:nvSpPr>
        <p:spPr>
          <a:xfrm>
            <a:off x="1015200" y="1846800"/>
            <a:ext cx="16254000" cy="491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70200" rIns="135000" bIns="70200" rtlCol="0" anchor="t">
            <a:normAutofit lnSpcReduction="10000"/>
          </a:bodyPr>
          <a:lstStyle/>
          <a:p>
            <a:pPr algn="l">
              <a:lnSpc>
                <a:spcPct val="100000"/>
              </a:lnSpc>
              <a:spcAft>
                <a:spcPct val="20000"/>
              </a:spcAft>
            </a:pPr>
            <a:r>
              <a:rPr sz="2400">
                <a:solidFill>
                  <a:srgbClr val="919191"/>
                </a:solidFill>
                <a:latin typeface="Open Sans"/>
              </a:rPr>
              <a:t>Challenges to internal business transformation in the U.S, 2023</a:t>
            </a:r>
          </a:p>
        </p:txBody>
      </p:sp>
      <p:sp>
        <p:nvSpPr>
          <p:cNvPr id="4" name="New shape"/>
          <p:cNvSpPr/>
          <p:nvPr/>
        </p:nvSpPr>
        <p:spPr>
          <a:xfrm>
            <a:off x="1512300" y="8472937"/>
            <a:ext cx="12420000" cy="1107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70200" rIns="135000" bIns="70200" rtlCol="0" anchor="b">
            <a:normAutofit/>
          </a:bodyPr>
          <a:lstStyle/>
          <a:p>
            <a:pPr algn="l">
              <a:lnSpc>
                <a:spcPct val="100000"/>
              </a:lnSpc>
              <a:spcAft>
                <a:spcPct val="20000"/>
              </a:spcAft>
            </a:pPr>
            <a:r>
              <a:rPr sz="1200" b="1" dirty="0">
                <a:solidFill>
                  <a:srgbClr val="555555"/>
                </a:solidFill>
                <a:latin typeface="Open Sans"/>
              </a:rPr>
              <a:t>Note(s):</a:t>
            </a:r>
            <a:r>
              <a:rPr sz="1200" dirty="0">
                <a:solidFill>
                  <a:srgbClr val="555555"/>
                </a:solidFill>
                <a:latin typeface="Open Sans"/>
              </a:rPr>
              <a:t>August 1st to 8th, 2023; 609 respondents</a:t>
            </a:r>
          </a:p>
          <a:p>
            <a:pPr algn="l"/>
            <a:r>
              <a:rPr sz="1200" dirty="0">
                <a:solidFill>
                  <a:srgbClr val="555555"/>
                </a:solidFill>
                <a:latin typeface="Open Sans"/>
              </a:rPr>
              <a:t>Further information regarding this statistic can be found on page 8.</a:t>
            </a:r>
          </a:p>
          <a:p>
            <a:pPr algn="l"/>
            <a:r>
              <a:rPr sz="1200" b="1" dirty="0">
                <a:solidFill>
                  <a:srgbClr val="555555"/>
                </a:solidFill>
                <a:latin typeface="Open Sans"/>
              </a:rPr>
              <a:t>Source(s): </a:t>
            </a:r>
            <a:r>
              <a:rPr sz="1200" dirty="0">
                <a:solidFill>
                  <a:srgbClr val="555555"/>
                </a:solidFill>
                <a:latin typeface="Open Sans"/>
              </a:rPr>
              <a:t>PwC; ID 1413045</a:t>
            </a:r>
          </a:p>
        </p:txBody>
      </p:sp>
      <p:graphicFrame>
        <p:nvGraphicFramePr>
          <p:cNvPr id="5" name="ChartObject"/>
          <p:cNvGraphicFramePr/>
          <p:nvPr/>
        </p:nvGraphicFramePr>
        <p:xfrm>
          <a:off x="1015200" y="3129000"/>
          <a:ext cx="16113600" cy="5851200"/>
        </p:xfrm>
        <a:graphic>
          <a:graphicData uri="http://schemas.openxmlformats.org/drawingml/2006/chart">
            <c:chart xmlns:c="http://schemas.openxmlformats.org/drawingml/2006/chart" xmlns:r="http://schemas.openxmlformats.org/officeDocument/2006/relationships" r:id="rId4"/>
          </a:graphicData>
        </a:graphic>
      </p:graphicFrame>
      <p:sp>
        <p:nvSpPr>
          <p:cNvPr id="6" name="New shape"/>
          <p:cNvSpPr/>
          <p:nvPr/>
        </p:nvSpPr>
        <p:spPr>
          <a:xfrm>
            <a:off x="7509900" y="2824200"/>
            <a:ext cx="31242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255" tIns="70485" rIns="135255" bIns="70485" rtlCol="0" anchor="t"/>
          <a:lstStyle/>
          <a:p>
            <a:pPr algn="ctr">
              <a:spcAft>
                <a:spcPct val="20000"/>
              </a:spcAft>
            </a:pPr>
            <a:r>
              <a:rPr sz="1500">
                <a:solidFill>
                  <a:srgbClr val="0F283E"/>
                </a:solidFill>
                <a:latin typeface="Open Sans Light"/>
              </a:rPr>
              <a:t>Share of respondents</a:t>
            </a:r>
          </a:p>
        </p:txBody>
      </p:sp>
      <p:sp>
        <p:nvSpPr>
          <p:cNvPr id="7" name="New shape"/>
          <p:cNvSpPr/>
          <p:nvPr/>
        </p:nvSpPr>
        <p:spPr>
          <a:xfrm>
            <a:off x="1015200" y="8969400"/>
            <a:ext cx="685800" cy="37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5000" tIns="70200" rIns="135000" bIns="70200" rtlCol="0" anchor="t"/>
          <a:lstStyle/>
          <a:p>
            <a:pPr algn="ctr">
              <a:spcAft>
                <a:spcPct val="20000"/>
              </a:spcAft>
            </a:pPr>
            <a:r>
              <a:rPr sz="1500">
                <a:solidFill>
                  <a:srgbClr val="FFFFFF"/>
                </a:solidFill>
                <a:latin typeface="Open Sans"/>
              </a:rPr>
              <a:t>2</a:t>
            </a:r>
          </a:p>
        </p:txBody>
      </p:sp>
      <p:sp>
        <p:nvSpPr>
          <p:cNvPr id="12" name="Slide Number Placeholder 8">
            <a:extLst>
              <a:ext uri="{FF2B5EF4-FFF2-40B4-BE49-F238E27FC236}">
                <a16:creationId xmlns:a16="http://schemas.microsoft.com/office/drawing/2014/main" id="{C7D12B40-301E-BFB2-87D6-803E78E1A552}"/>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11</a:t>
            </a:fld>
            <a:endParaRPr lang="en-US" sz="1600" dirty="0"/>
          </a:p>
        </p:txBody>
      </p:sp>
      <p:sp>
        <p:nvSpPr>
          <p:cNvPr id="13" name="TextBox 3">
            <a:extLst>
              <a:ext uri="{FF2B5EF4-FFF2-40B4-BE49-F238E27FC236}">
                <a16:creationId xmlns:a16="http://schemas.microsoft.com/office/drawing/2014/main" id="{84730D3A-32C7-C00E-BAF1-284E452CB5B5}"/>
              </a:ext>
            </a:extLst>
          </p:cNvPr>
          <p:cNvSpPr txBox="1"/>
          <p:nvPr/>
        </p:nvSpPr>
        <p:spPr>
          <a:xfrm>
            <a:off x="1015200" y="345263"/>
            <a:ext cx="16230600" cy="1305826"/>
          </a:xfrm>
          <a:prstGeom prst="rect">
            <a:avLst/>
          </a:prstGeom>
        </p:spPr>
        <p:txBody>
          <a:bodyPr lIns="0" tIns="0" rIns="0" bIns="0" rtlCol="0" anchor="t">
            <a:spAutoFit/>
          </a:bodyPr>
          <a:lstStyle/>
          <a:p>
            <a:pPr>
              <a:lnSpc>
                <a:spcPts val="5200"/>
              </a:lnSpc>
            </a:pPr>
            <a:r>
              <a:rPr lang="en-US" sz="3714" spc="297" dirty="0">
                <a:solidFill>
                  <a:srgbClr val="000000"/>
                </a:solidFill>
              </a:rPr>
              <a:t>But Its Not Without Its Challenges</a:t>
            </a:r>
          </a:p>
          <a:p>
            <a:pPr>
              <a:lnSpc>
                <a:spcPts val="5200"/>
              </a:lnSpc>
              <a:spcBef>
                <a:spcPct val="0"/>
              </a:spcBef>
            </a:pPr>
            <a:endParaRPr lang="en-US" sz="3714" spc="297" dirty="0">
              <a:solidFill>
                <a:srgbClr val="000000"/>
              </a:solidFill>
              <a:latin typeface="Didact Gothic"/>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a:extLst>
              <a:ext uri="{FF2B5EF4-FFF2-40B4-BE49-F238E27FC236}">
                <a16:creationId xmlns:a16="http://schemas.microsoft.com/office/drawing/2014/main" id="{329C8FDF-5682-8105-9204-D6D94E9FE85B}"/>
              </a:ext>
            </a:extLst>
          </p:cNvPr>
          <p:cNvSpPr/>
          <p:nvPr/>
        </p:nvSpPr>
        <p:spPr>
          <a:xfrm>
            <a:off x="3429002" y="1201481"/>
            <a:ext cx="13336575" cy="8438037"/>
          </a:xfrm>
          <a:custGeom>
            <a:avLst/>
            <a:gdLst/>
            <a:ahLst/>
            <a:cxnLst/>
            <a:rect l="l" t="t" r="r" b="b"/>
            <a:pathLst>
              <a:path w="8713388" h="5786234">
                <a:moveTo>
                  <a:pt x="0" y="0"/>
                </a:moveTo>
                <a:lnTo>
                  <a:pt x="8713388" y="0"/>
                </a:lnTo>
                <a:lnTo>
                  <a:pt x="8713388" y="5786234"/>
                </a:lnTo>
                <a:lnTo>
                  <a:pt x="0" y="5786234"/>
                </a:lnTo>
                <a:lnTo>
                  <a:pt x="0" y="0"/>
                </a:lnTo>
                <a:close/>
              </a:path>
            </a:pathLst>
          </a:custGeom>
          <a:blipFill>
            <a:blip r:embed="rId2"/>
            <a:stretch>
              <a:fillRect/>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700"/>
          </a:p>
        </p:txBody>
      </p:sp>
      <p:sp>
        <p:nvSpPr>
          <p:cNvPr id="6" name="TextBox 5">
            <a:extLst>
              <a:ext uri="{FF2B5EF4-FFF2-40B4-BE49-F238E27FC236}">
                <a16:creationId xmlns:a16="http://schemas.microsoft.com/office/drawing/2014/main" id="{1996DB25-E897-7C06-50C2-F15CF8D46D3D}"/>
              </a:ext>
            </a:extLst>
          </p:cNvPr>
          <p:cNvSpPr txBox="1"/>
          <p:nvPr/>
        </p:nvSpPr>
        <p:spPr>
          <a:xfrm>
            <a:off x="578645" y="9639518"/>
            <a:ext cx="9146856" cy="507831"/>
          </a:xfrm>
          <a:prstGeom prst="rect">
            <a:avLst/>
          </a:prstGeom>
          <a:noFill/>
        </p:spPr>
        <p:txBody>
          <a:bodyPr wrap="square">
            <a:spAutoFit/>
          </a:bodyPr>
          <a:lstStyle/>
          <a:p>
            <a:r>
              <a:rPr lang="fr-FR" sz="2700" dirty="0"/>
              <a:t>Source: https://www.iit.edu/news/gpt-4-passes-bar-exam</a:t>
            </a:r>
          </a:p>
        </p:txBody>
      </p:sp>
      <p:sp>
        <p:nvSpPr>
          <p:cNvPr id="5" name="Slide Number Placeholder 8">
            <a:extLst>
              <a:ext uri="{FF2B5EF4-FFF2-40B4-BE49-F238E27FC236}">
                <a16:creationId xmlns:a16="http://schemas.microsoft.com/office/drawing/2014/main" id="{B7AAB4D6-C8FB-0AB8-DF6B-D786265099BB}"/>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12</a:t>
            </a:fld>
            <a:endParaRPr lang="en-US" sz="1600" dirty="0"/>
          </a:p>
        </p:txBody>
      </p:sp>
      <p:sp>
        <p:nvSpPr>
          <p:cNvPr id="7" name="TextBox 3">
            <a:extLst>
              <a:ext uri="{FF2B5EF4-FFF2-40B4-BE49-F238E27FC236}">
                <a16:creationId xmlns:a16="http://schemas.microsoft.com/office/drawing/2014/main" id="{766713E9-D26B-D3D1-0DA4-203044FD8176}"/>
              </a:ext>
            </a:extLst>
          </p:cNvPr>
          <p:cNvSpPr txBox="1"/>
          <p:nvPr/>
        </p:nvSpPr>
        <p:spPr>
          <a:xfrm>
            <a:off x="1028700" y="396875"/>
            <a:ext cx="16230600" cy="1305826"/>
          </a:xfrm>
          <a:prstGeom prst="rect">
            <a:avLst/>
          </a:prstGeom>
        </p:spPr>
        <p:txBody>
          <a:bodyPr lIns="0" tIns="0" rIns="0" bIns="0" rtlCol="0" anchor="t">
            <a:spAutoFit/>
          </a:bodyPr>
          <a:lstStyle/>
          <a:p>
            <a:pPr>
              <a:lnSpc>
                <a:spcPts val="5200"/>
              </a:lnSpc>
            </a:pPr>
            <a:r>
              <a:rPr lang="en-US" sz="3714" spc="297" dirty="0">
                <a:solidFill>
                  <a:srgbClr val="000000"/>
                </a:solidFill>
              </a:rPr>
              <a:t>The Performance of AI Models on the Multi State Bar Exam</a:t>
            </a:r>
          </a:p>
          <a:p>
            <a:pPr>
              <a:lnSpc>
                <a:spcPts val="5200"/>
              </a:lnSpc>
              <a:spcBef>
                <a:spcPct val="0"/>
              </a:spcBef>
            </a:pPr>
            <a:endParaRPr lang="en-US" sz="3714" spc="297" dirty="0">
              <a:solidFill>
                <a:srgbClr val="000000"/>
              </a:solidFill>
              <a:latin typeface="Didact Gothic"/>
            </a:endParaRPr>
          </a:p>
        </p:txBody>
      </p:sp>
    </p:spTree>
    <p:extLst>
      <p:ext uri="{BB962C8B-B14F-4D97-AF65-F5344CB8AC3E}">
        <p14:creationId xmlns:p14="http://schemas.microsoft.com/office/powerpoint/2010/main" val="3005662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7BF84FA-ABCE-5F38-BF87-1C5E1648D2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0"/>
            <a:ext cx="14573250" cy="10287000"/>
          </a:xfrm>
          <a:prstGeom prst="rect">
            <a:avLst/>
          </a:prstGeom>
        </p:spPr>
      </p:pic>
      <p:sp>
        <p:nvSpPr>
          <p:cNvPr id="2" name="TextBox 1">
            <a:extLst>
              <a:ext uri="{FF2B5EF4-FFF2-40B4-BE49-F238E27FC236}">
                <a16:creationId xmlns:a16="http://schemas.microsoft.com/office/drawing/2014/main" id="{4B01671F-BE1D-0466-C753-021DCF43CF5E}"/>
              </a:ext>
            </a:extLst>
          </p:cNvPr>
          <p:cNvSpPr txBox="1"/>
          <p:nvPr/>
        </p:nvSpPr>
        <p:spPr>
          <a:xfrm>
            <a:off x="361475" y="370484"/>
            <a:ext cx="2330292" cy="4708981"/>
          </a:xfrm>
          <a:prstGeom prst="rect">
            <a:avLst/>
          </a:prstGeom>
          <a:noFill/>
        </p:spPr>
        <p:txBody>
          <a:bodyPr wrap="square">
            <a:spAutoFit/>
          </a:bodyPr>
          <a:lstStyle/>
          <a:p>
            <a:r>
              <a:rPr lang="fr-FR" sz="3000" dirty="0"/>
              <a:t>Is Acting as a </a:t>
            </a:r>
            <a:r>
              <a:rPr lang="fr-FR" sz="3000" dirty="0" err="1"/>
              <a:t>Lawyer</a:t>
            </a:r>
            <a:r>
              <a:rPr lang="fr-FR" sz="3000" dirty="0"/>
              <a:t> on an Exam the </a:t>
            </a:r>
            <a:r>
              <a:rPr lang="fr-FR" sz="3000" dirty="0" err="1"/>
              <a:t>Wrong</a:t>
            </a:r>
            <a:r>
              <a:rPr lang="fr-FR" sz="3000" dirty="0"/>
              <a:t> Question?  </a:t>
            </a:r>
            <a:r>
              <a:rPr lang="fr-FR" sz="3000" dirty="0" err="1"/>
              <a:t>Probably</a:t>
            </a:r>
            <a:r>
              <a:rPr lang="fr-FR" sz="3000" dirty="0"/>
              <a:t>!  </a:t>
            </a:r>
            <a:r>
              <a:rPr lang="fr-FR" sz="3000" dirty="0" err="1"/>
              <a:t>Consider</a:t>
            </a:r>
            <a:r>
              <a:rPr lang="fr-FR" sz="3000" dirty="0"/>
              <a:t> </a:t>
            </a:r>
            <a:r>
              <a:rPr lang="fr-FR" sz="3000" dirty="0" err="1"/>
              <a:t>Other</a:t>
            </a:r>
            <a:r>
              <a:rPr lang="fr-FR" sz="3000" dirty="0"/>
              <a:t> </a:t>
            </a:r>
            <a:r>
              <a:rPr lang="fr-FR" sz="3000" dirty="0" err="1"/>
              <a:t>Utilizations</a:t>
            </a:r>
            <a:r>
              <a:rPr lang="fr-FR" sz="3000" dirty="0"/>
              <a:t> for AI</a:t>
            </a:r>
          </a:p>
        </p:txBody>
      </p:sp>
      <p:sp>
        <p:nvSpPr>
          <p:cNvPr id="5" name="Slide Number Placeholder 8">
            <a:extLst>
              <a:ext uri="{FF2B5EF4-FFF2-40B4-BE49-F238E27FC236}">
                <a16:creationId xmlns:a16="http://schemas.microsoft.com/office/drawing/2014/main" id="{625E3840-EC19-2070-14DE-2A6961775E0D}"/>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13</a:t>
            </a:fld>
            <a:endParaRPr lang="en-US" sz="1600" dirty="0"/>
          </a:p>
        </p:txBody>
      </p:sp>
    </p:spTree>
    <p:extLst>
      <p:ext uri="{BB962C8B-B14F-4D97-AF65-F5344CB8AC3E}">
        <p14:creationId xmlns:p14="http://schemas.microsoft.com/office/powerpoint/2010/main" val="475500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F5ECF3CA-AD1F-C968-B9A3-C511369F55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6070" y="2957021"/>
            <a:ext cx="12595860" cy="708517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63FB888-FED3-0BD0-57D5-861BA1082856}"/>
              </a:ext>
            </a:extLst>
          </p:cNvPr>
          <p:cNvSpPr txBox="1"/>
          <p:nvPr/>
        </p:nvSpPr>
        <p:spPr>
          <a:xfrm>
            <a:off x="664369" y="1202695"/>
            <a:ext cx="14989016" cy="1754326"/>
          </a:xfrm>
          <a:prstGeom prst="rect">
            <a:avLst/>
          </a:prstGeom>
          <a:noFill/>
        </p:spPr>
        <p:txBody>
          <a:bodyPr wrap="square">
            <a:spAutoFit/>
          </a:bodyPr>
          <a:lstStyle/>
          <a:p>
            <a:pPr marL="428625" indent="-428625">
              <a:buFont typeface="Arial" panose="020B0604020202020204" pitchFamily="34" charset="0"/>
              <a:buChar char="•"/>
            </a:pPr>
            <a:r>
              <a:rPr lang="en-US" sz="2700" dirty="0">
                <a:solidFill>
                  <a:srgbClr val="292929"/>
                </a:solidFill>
                <a:latin typeface="source-serif-pro"/>
              </a:rPr>
              <a:t>The ARC-AGI test is designed to evaluate an AI’s ability to adapt to tasks without relying on pre-trained knowledge.  </a:t>
            </a:r>
          </a:p>
          <a:p>
            <a:pPr marL="428625" indent="-428625">
              <a:buFont typeface="Arial" panose="020B0604020202020204" pitchFamily="34" charset="0"/>
              <a:buChar char="•"/>
            </a:pPr>
            <a:r>
              <a:rPr lang="en-US" sz="2700" dirty="0">
                <a:solidFill>
                  <a:srgbClr val="292929"/>
                </a:solidFill>
                <a:latin typeface="source-serif-pro"/>
              </a:rPr>
              <a:t>By the middle of 2024, the highest score any AI model had posted was 5%.  By the end of 2024, OpenAI’s most powerful model scored an 88%.</a:t>
            </a:r>
            <a:endParaRPr lang="en-US" sz="2700" dirty="0"/>
          </a:p>
        </p:txBody>
      </p:sp>
      <p:sp>
        <p:nvSpPr>
          <p:cNvPr id="3" name="Slide Number Placeholder 8">
            <a:extLst>
              <a:ext uri="{FF2B5EF4-FFF2-40B4-BE49-F238E27FC236}">
                <a16:creationId xmlns:a16="http://schemas.microsoft.com/office/drawing/2014/main" id="{49E24F3E-9816-C7B3-5654-B326E00EF026}"/>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14</a:t>
            </a:fld>
            <a:endParaRPr lang="en-US" sz="1600" dirty="0"/>
          </a:p>
        </p:txBody>
      </p:sp>
      <p:sp>
        <p:nvSpPr>
          <p:cNvPr id="6" name="TextBox 3">
            <a:extLst>
              <a:ext uri="{FF2B5EF4-FFF2-40B4-BE49-F238E27FC236}">
                <a16:creationId xmlns:a16="http://schemas.microsoft.com/office/drawing/2014/main" id="{CA6B79C3-7E15-ADAC-9179-DB6C9EE05356}"/>
              </a:ext>
            </a:extLst>
          </p:cNvPr>
          <p:cNvSpPr txBox="1"/>
          <p:nvPr/>
        </p:nvSpPr>
        <p:spPr>
          <a:xfrm>
            <a:off x="1028689" y="382587"/>
            <a:ext cx="16230600" cy="625877"/>
          </a:xfrm>
          <a:prstGeom prst="rect">
            <a:avLst/>
          </a:prstGeom>
        </p:spPr>
        <p:txBody>
          <a:bodyPr lIns="0" tIns="0" rIns="0" bIns="0" rtlCol="0" anchor="t">
            <a:spAutoFit/>
          </a:bodyPr>
          <a:lstStyle/>
          <a:p>
            <a:pPr>
              <a:lnSpc>
                <a:spcPts val="5200"/>
              </a:lnSpc>
            </a:pPr>
            <a:r>
              <a:rPr lang="en-US" sz="3714" spc="297" dirty="0">
                <a:solidFill>
                  <a:srgbClr val="000000"/>
                </a:solidFill>
              </a:rPr>
              <a:t>The Performance of ChatGPT on the ARC-AGI Test</a:t>
            </a:r>
          </a:p>
        </p:txBody>
      </p:sp>
    </p:spTree>
    <p:extLst>
      <p:ext uri="{BB962C8B-B14F-4D97-AF65-F5344CB8AC3E}">
        <p14:creationId xmlns:p14="http://schemas.microsoft.com/office/powerpoint/2010/main" val="1295510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8ABDF373-255E-20F0-E27C-3188309542E7}"/>
              </a:ext>
            </a:extLst>
          </p:cNvPr>
          <p:cNvSpPr/>
          <p:nvPr/>
        </p:nvSpPr>
        <p:spPr>
          <a:xfrm>
            <a:off x="-9144" y="-850"/>
            <a:ext cx="18297144" cy="1174838"/>
          </a:xfrm>
          <a:prstGeom prst="rect">
            <a:avLst/>
          </a:prstGeom>
          <a:solidFill>
            <a:srgbClr val="E9F8E4"/>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endParaRPr lang="en-US" sz="2700">
              <a:solidFill>
                <a:sysClr val="windowText" lastClr="000000"/>
              </a:solidFill>
              <a:latin typeface="Aptos" panose="02110004020202020204"/>
            </a:endParaRPr>
          </a:p>
        </p:txBody>
      </p:sp>
      <p:sp>
        <p:nvSpPr>
          <p:cNvPr id="2" name="Title 1">
            <a:extLst>
              <a:ext uri="{FF2B5EF4-FFF2-40B4-BE49-F238E27FC236}">
                <a16:creationId xmlns:a16="http://schemas.microsoft.com/office/drawing/2014/main" id="{48159AD3-983D-1C70-8074-BFE50A692E6D}"/>
              </a:ext>
            </a:extLst>
          </p:cNvPr>
          <p:cNvSpPr>
            <a:spLocks noGrp="1"/>
          </p:cNvSpPr>
          <p:nvPr>
            <p:ph type="title"/>
          </p:nvPr>
        </p:nvSpPr>
        <p:spPr>
          <a:xfrm>
            <a:off x="3042368" y="132954"/>
            <a:ext cx="12203207" cy="568419"/>
          </a:xfrm>
        </p:spPr>
        <p:txBody>
          <a:bodyPr>
            <a:noAutofit/>
          </a:bodyPr>
          <a:lstStyle/>
          <a:p>
            <a:pPr algn="ctr"/>
            <a:r>
              <a:rPr lang="en-US" sz="3000" b="1" dirty="0">
                <a:latin typeface="Proxima Nova" panose="02000506030000020004" pitchFamily="50" charset="0"/>
              </a:rPr>
              <a:t>6 STEP CHATGPT PROMPT FRAMEWORK</a:t>
            </a:r>
          </a:p>
        </p:txBody>
      </p:sp>
      <p:sp>
        <p:nvSpPr>
          <p:cNvPr id="28" name="TextBox 27">
            <a:extLst>
              <a:ext uri="{FF2B5EF4-FFF2-40B4-BE49-F238E27FC236}">
                <a16:creationId xmlns:a16="http://schemas.microsoft.com/office/drawing/2014/main" id="{15E32276-5C56-7BE6-A173-921AE0B4928D}"/>
              </a:ext>
            </a:extLst>
          </p:cNvPr>
          <p:cNvSpPr txBox="1"/>
          <p:nvPr/>
        </p:nvSpPr>
        <p:spPr>
          <a:xfrm>
            <a:off x="5539286" y="622841"/>
            <a:ext cx="6705038" cy="461665"/>
          </a:xfrm>
          <a:prstGeom prst="rect">
            <a:avLst/>
          </a:prstGeom>
          <a:noFill/>
        </p:spPr>
        <p:txBody>
          <a:bodyPr wrap="square" rtlCol="0">
            <a:spAutoFit/>
          </a:bodyPr>
          <a:lstStyle/>
          <a:p>
            <a:pPr algn="ctr" defTabSz="1371600"/>
            <a:r>
              <a:rPr lang="en-US" sz="2400" i="1" dirty="0">
                <a:solidFill>
                  <a:prstClr val="black"/>
                </a:solidFill>
                <a:latin typeface="Proxima Nova" panose="02000506030000020004" pitchFamily="50" charset="0"/>
              </a:rPr>
              <a:t>     From most important to least important</a:t>
            </a:r>
          </a:p>
        </p:txBody>
      </p:sp>
      <p:sp>
        <p:nvSpPr>
          <p:cNvPr id="35" name="Rectangle 34">
            <a:extLst>
              <a:ext uri="{FF2B5EF4-FFF2-40B4-BE49-F238E27FC236}">
                <a16:creationId xmlns:a16="http://schemas.microsoft.com/office/drawing/2014/main" id="{DDF91471-C551-B903-5409-F75EECFD21F0}"/>
              </a:ext>
            </a:extLst>
          </p:cNvPr>
          <p:cNvSpPr/>
          <p:nvPr/>
        </p:nvSpPr>
        <p:spPr>
          <a:xfrm>
            <a:off x="386608" y="1519520"/>
            <a:ext cx="5580530" cy="828116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endParaRPr lang="en-US" sz="2700">
              <a:solidFill>
                <a:prstClr val="white"/>
              </a:solidFill>
              <a:latin typeface="Aptos" panose="02110004020202020204"/>
            </a:endParaRPr>
          </a:p>
        </p:txBody>
      </p:sp>
      <p:sp>
        <p:nvSpPr>
          <p:cNvPr id="37" name="Rectangle 36">
            <a:extLst>
              <a:ext uri="{FF2B5EF4-FFF2-40B4-BE49-F238E27FC236}">
                <a16:creationId xmlns:a16="http://schemas.microsoft.com/office/drawing/2014/main" id="{11AF4AB3-D521-6C1F-2244-010863B07700}"/>
              </a:ext>
            </a:extLst>
          </p:cNvPr>
          <p:cNvSpPr/>
          <p:nvPr/>
        </p:nvSpPr>
        <p:spPr>
          <a:xfrm>
            <a:off x="6353729" y="1490402"/>
            <a:ext cx="5580530" cy="831028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endParaRPr lang="en-US" sz="2700">
              <a:solidFill>
                <a:prstClr val="white"/>
              </a:solidFill>
              <a:latin typeface="Aptos" panose="02110004020202020204"/>
            </a:endParaRPr>
          </a:p>
        </p:txBody>
      </p:sp>
      <p:sp>
        <p:nvSpPr>
          <p:cNvPr id="38" name="Rectangle 37">
            <a:extLst>
              <a:ext uri="{FF2B5EF4-FFF2-40B4-BE49-F238E27FC236}">
                <a16:creationId xmlns:a16="http://schemas.microsoft.com/office/drawing/2014/main" id="{76A5B1A2-EDC5-9F0B-B52D-5ABBBA2CF4CC}"/>
              </a:ext>
            </a:extLst>
          </p:cNvPr>
          <p:cNvSpPr/>
          <p:nvPr/>
        </p:nvSpPr>
        <p:spPr>
          <a:xfrm>
            <a:off x="12320864" y="1490402"/>
            <a:ext cx="5580530" cy="831028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endParaRPr lang="en-US" sz="2700">
              <a:solidFill>
                <a:prstClr val="white"/>
              </a:solidFill>
              <a:latin typeface="Aptos" panose="02110004020202020204"/>
            </a:endParaRPr>
          </a:p>
        </p:txBody>
      </p:sp>
      <p:sp>
        <p:nvSpPr>
          <p:cNvPr id="39" name="Rectangle 38">
            <a:extLst>
              <a:ext uri="{FF2B5EF4-FFF2-40B4-BE49-F238E27FC236}">
                <a16:creationId xmlns:a16="http://schemas.microsoft.com/office/drawing/2014/main" id="{5E9F0C55-CBB4-1BD1-F224-F9A57FBAFD09}"/>
              </a:ext>
            </a:extLst>
          </p:cNvPr>
          <p:cNvSpPr/>
          <p:nvPr/>
        </p:nvSpPr>
        <p:spPr>
          <a:xfrm>
            <a:off x="386607" y="1490404"/>
            <a:ext cx="5580516" cy="783296"/>
          </a:xfrm>
          <a:prstGeom prst="rect">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sz="2400" b="1" dirty="0">
                <a:solidFill>
                  <a:prstClr val="white"/>
                </a:solidFill>
                <a:latin typeface="Aptos" panose="02110004020202020204"/>
              </a:rPr>
              <a:t>[ TASK ]</a:t>
            </a:r>
          </a:p>
          <a:p>
            <a:pPr algn="ctr" defTabSz="1371600"/>
            <a:r>
              <a:rPr lang="en-US" sz="2100" b="1" dirty="0">
                <a:solidFill>
                  <a:prstClr val="white"/>
                </a:solidFill>
                <a:latin typeface="Aptos" panose="02110004020202020204"/>
              </a:rPr>
              <a:t>Clearly define your end goal</a:t>
            </a:r>
          </a:p>
        </p:txBody>
      </p:sp>
      <p:sp>
        <p:nvSpPr>
          <p:cNvPr id="40" name="Rectangle 39">
            <a:extLst>
              <a:ext uri="{FF2B5EF4-FFF2-40B4-BE49-F238E27FC236}">
                <a16:creationId xmlns:a16="http://schemas.microsoft.com/office/drawing/2014/main" id="{1864C832-C6E8-2517-D426-884F06A1DCC0}"/>
              </a:ext>
            </a:extLst>
          </p:cNvPr>
          <p:cNvSpPr/>
          <p:nvPr/>
        </p:nvSpPr>
        <p:spPr>
          <a:xfrm>
            <a:off x="6353715" y="1490402"/>
            <a:ext cx="5580516" cy="783297"/>
          </a:xfrm>
          <a:prstGeom prst="rect">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sz="2400" b="1" dirty="0">
                <a:solidFill>
                  <a:prstClr val="white"/>
                </a:solidFill>
                <a:latin typeface="Aptos" panose="02110004020202020204"/>
              </a:rPr>
              <a:t>[ CONTEXT ]</a:t>
            </a:r>
          </a:p>
          <a:p>
            <a:pPr algn="ctr" defTabSz="1371600"/>
            <a:r>
              <a:rPr lang="en-US" sz="2100" b="1" dirty="0">
                <a:solidFill>
                  <a:prstClr val="white"/>
                </a:solidFill>
                <a:latin typeface="Aptos" panose="02110004020202020204"/>
              </a:rPr>
              <a:t>Tailor your responses</a:t>
            </a:r>
          </a:p>
        </p:txBody>
      </p:sp>
      <p:sp>
        <p:nvSpPr>
          <p:cNvPr id="41" name="Rectangle 40">
            <a:extLst>
              <a:ext uri="{FF2B5EF4-FFF2-40B4-BE49-F238E27FC236}">
                <a16:creationId xmlns:a16="http://schemas.microsoft.com/office/drawing/2014/main" id="{3BFCEFFC-8D0E-25C3-DD86-AAA10EF500C7}"/>
              </a:ext>
            </a:extLst>
          </p:cNvPr>
          <p:cNvSpPr/>
          <p:nvPr/>
        </p:nvSpPr>
        <p:spPr>
          <a:xfrm>
            <a:off x="12320810" y="1495779"/>
            <a:ext cx="5580516" cy="783297"/>
          </a:xfrm>
          <a:prstGeom prst="rect">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sz="2400" b="1" dirty="0">
                <a:solidFill>
                  <a:prstClr val="white"/>
                </a:solidFill>
                <a:latin typeface="Aptos" panose="02110004020202020204"/>
              </a:rPr>
              <a:t>[ EXAMPLES ]</a:t>
            </a:r>
          </a:p>
          <a:p>
            <a:pPr algn="ctr" defTabSz="1371600"/>
            <a:r>
              <a:rPr lang="en-US" sz="2100" b="1" dirty="0">
                <a:solidFill>
                  <a:prstClr val="white"/>
                </a:solidFill>
                <a:latin typeface="Aptos" panose="02110004020202020204"/>
              </a:rPr>
              <a:t>Mimic style, structure and tone</a:t>
            </a:r>
          </a:p>
        </p:txBody>
      </p:sp>
      <p:sp>
        <p:nvSpPr>
          <p:cNvPr id="43" name="TextBox 42">
            <a:extLst>
              <a:ext uri="{FF2B5EF4-FFF2-40B4-BE49-F238E27FC236}">
                <a16:creationId xmlns:a16="http://schemas.microsoft.com/office/drawing/2014/main" id="{F70F1D44-2FAC-8865-A080-07435899406C}"/>
              </a:ext>
            </a:extLst>
          </p:cNvPr>
          <p:cNvSpPr txBox="1"/>
          <p:nvPr/>
        </p:nvSpPr>
        <p:spPr>
          <a:xfrm>
            <a:off x="401517" y="2343872"/>
            <a:ext cx="5580516" cy="7332777"/>
          </a:xfrm>
          <a:prstGeom prst="rect">
            <a:avLst/>
          </a:prstGeom>
          <a:noFill/>
        </p:spPr>
        <p:txBody>
          <a:bodyPr wrap="square">
            <a:spAutoFit/>
          </a:bodyPr>
          <a:lstStyle/>
          <a:p>
            <a:pPr defTabSz="1371600">
              <a:spcAft>
                <a:spcPts val="450"/>
              </a:spcAft>
            </a:pPr>
            <a:r>
              <a:rPr lang="en-US" dirty="0">
                <a:solidFill>
                  <a:prstClr val="black"/>
                </a:solidFill>
                <a:latin typeface="Aptos" panose="02110004020202020204"/>
              </a:rPr>
              <a:t>Using the right verb to start your prompt is key. It makes your instructions clear and helps ChatGPT know exactly what to do.</a:t>
            </a:r>
          </a:p>
          <a:p>
            <a:pPr defTabSz="1371600">
              <a:spcAft>
                <a:spcPts val="450"/>
              </a:spcAft>
            </a:pPr>
            <a:endParaRPr lang="en-US" sz="2100" dirty="0">
              <a:solidFill>
                <a:prstClr val="black"/>
              </a:solidFill>
              <a:latin typeface="Aptos" panose="02110004020202020204"/>
            </a:endParaRPr>
          </a:p>
          <a:p>
            <a:pPr algn="ctr" defTabSz="1371600">
              <a:spcAft>
                <a:spcPts val="450"/>
              </a:spcAft>
            </a:pPr>
            <a:r>
              <a:rPr lang="en-US" sz="1950" b="1" dirty="0">
                <a:solidFill>
                  <a:prstClr val="black"/>
                </a:solidFill>
                <a:latin typeface="Aptos" panose="02110004020202020204"/>
              </a:rPr>
              <a:t>SIMPLE TASK PROMPT:</a:t>
            </a:r>
          </a:p>
          <a:p>
            <a:pPr algn="ctr" defTabSz="1371600">
              <a:spcAft>
                <a:spcPts val="450"/>
              </a:spcAft>
            </a:pPr>
            <a:r>
              <a:rPr lang="en-US" dirty="0">
                <a:solidFill>
                  <a:prstClr val="black"/>
                </a:solidFill>
                <a:latin typeface="Aptos" panose="02110004020202020204"/>
              </a:rPr>
              <a:t>“Generate a three-month marketing campaign plan.”</a:t>
            </a:r>
          </a:p>
          <a:p>
            <a:pPr algn="ctr" defTabSz="1371600">
              <a:spcAft>
                <a:spcPts val="450"/>
              </a:spcAft>
            </a:pPr>
            <a:endParaRPr lang="en-US" sz="450" b="1" dirty="0">
              <a:solidFill>
                <a:prstClr val="black"/>
              </a:solidFill>
              <a:latin typeface="Aptos" panose="02110004020202020204"/>
            </a:endParaRPr>
          </a:p>
          <a:p>
            <a:pPr algn="ctr" defTabSz="1371600">
              <a:spcAft>
                <a:spcPts val="450"/>
              </a:spcAft>
            </a:pPr>
            <a:r>
              <a:rPr lang="en-US" sz="1950" b="1" dirty="0">
                <a:solidFill>
                  <a:prstClr val="black"/>
                </a:solidFill>
                <a:latin typeface="Aptos" panose="02110004020202020204"/>
              </a:rPr>
              <a:t>COMPLEX TASK PROMPT:</a:t>
            </a:r>
          </a:p>
          <a:p>
            <a:pPr algn="ctr" defTabSz="1371600">
              <a:spcAft>
                <a:spcPts val="450"/>
              </a:spcAft>
            </a:pPr>
            <a:r>
              <a:rPr lang="en-US" dirty="0">
                <a:solidFill>
                  <a:prstClr val="black"/>
                </a:solidFill>
                <a:latin typeface="Aptos" panose="02110004020202020204"/>
              </a:rPr>
              <a:t>“Analyze the user feedback from our latest social media campaign, summarize the top 3 insights with a focus on engagement, and categorize the rest based on relevance.”</a:t>
            </a:r>
          </a:p>
          <a:p>
            <a:pPr algn="ctr" defTabSz="1371600">
              <a:spcAft>
                <a:spcPts val="450"/>
              </a:spcAft>
            </a:pPr>
            <a:endParaRPr lang="en-US" dirty="0">
              <a:solidFill>
                <a:prstClr val="black"/>
              </a:solidFill>
              <a:latin typeface="Aptos" panose="02110004020202020204"/>
            </a:endParaRPr>
          </a:p>
          <a:p>
            <a:pPr defTabSz="1371600">
              <a:spcAft>
                <a:spcPts val="450"/>
              </a:spcAft>
            </a:pPr>
            <a:endParaRPr lang="en-US" dirty="0">
              <a:solidFill>
                <a:prstClr val="black"/>
              </a:solidFill>
              <a:latin typeface="Aptos" panose="02110004020202020204"/>
            </a:endParaRPr>
          </a:p>
          <a:p>
            <a:pPr algn="ctr" defTabSz="1371600">
              <a:spcAft>
                <a:spcPts val="450"/>
              </a:spcAft>
            </a:pPr>
            <a:endParaRPr lang="en-US" dirty="0">
              <a:solidFill>
                <a:prstClr val="black"/>
              </a:solidFill>
              <a:latin typeface="Aptos" panose="02110004020202020204"/>
            </a:endParaRPr>
          </a:p>
          <a:p>
            <a:pPr algn="ctr" defTabSz="1371600">
              <a:spcAft>
                <a:spcPts val="450"/>
              </a:spcAft>
            </a:pPr>
            <a:endParaRPr lang="en-US" dirty="0">
              <a:solidFill>
                <a:prstClr val="black"/>
              </a:solidFill>
              <a:latin typeface="Aptos" panose="02110004020202020204"/>
            </a:endParaRPr>
          </a:p>
          <a:p>
            <a:pPr algn="ctr" defTabSz="1371600">
              <a:spcAft>
                <a:spcPts val="450"/>
              </a:spcAft>
            </a:pPr>
            <a:endParaRPr lang="en-US" dirty="0">
              <a:solidFill>
                <a:prstClr val="black"/>
              </a:solidFill>
              <a:latin typeface="Aptos" panose="02110004020202020204"/>
            </a:endParaRPr>
          </a:p>
          <a:p>
            <a:pPr algn="ctr" defTabSz="1371600">
              <a:spcAft>
                <a:spcPts val="450"/>
              </a:spcAft>
            </a:pPr>
            <a:endParaRPr lang="en-US" dirty="0">
              <a:solidFill>
                <a:prstClr val="black"/>
              </a:solidFill>
              <a:latin typeface="Aptos" panose="02110004020202020204"/>
            </a:endParaRPr>
          </a:p>
          <a:p>
            <a:pPr defTabSz="1371600">
              <a:spcAft>
                <a:spcPts val="450"/>
              </a:spcAft>
            </a:pPr>
            <a:r>
              <a:rPr lang="en-US" sz="1950" b="1" dirty="0">
                <a:solidFill>
                  <a:prstClr val="black"/>
                </a:solidFill>
                <a:latin typeface="Aptos" panose="02110004020202020204"/>
              </a:rPr>
              <a:t>TIPS:</a:t>
            </a:r>
          </a:p>
          <a:p>
            <a:pPr marL="257175" indent="-257175" defTabSz="1371600">
              <a:spcAft>
                <a:spcPts val="450"/>
              </a:spcAft>
              <a:buFont typeface="Arial" panose="020B0604020202020204" pitchFamily="34" charset="0"/>
              <a:buChar char="•"/>
            </a:pPr>
            <a:r>
              <a:rPr lang="en-US" dirty="0">
                <a:solidFill>
                  <a:prstClr val="black"/>
                </a:solidFill>
                <a:latin typeface="Aptos" panose="02110004020202020204"/>
              </a:rPr>
              <a:t>Use actionable verbs like “generate,” “write,” or “analyze.”</a:t>
            </a:r>
          </a:p>
          <a:p>
            <a:pPr marL="257175" indent="-257175" defTabSz="1371600">
              <a:spcAft>
                <a:spcPts val="450"/>
              </a:spcAft>
              <a:buFont typeface="Arial" panose="020B0604020202020204" pitchFamily="34" charset="0"/>
              <a:buChar char="•"/>
            </a:pPr>
            <a:r>
              <a:rPr lang="en-US" dirty="0">
                <a:solidFill>
                  <a:prstClr val="black"/>
                </a:solidFill>
                <a:latin typeface="Aptos" panose="02110004020202020204"/>
              </a:rPr>
              <a:t>Clearly define actions to ensure the model understands your requirements.</a:t>
            </a:r>
          </a:p>
        </p:txBody>
      </p:sp>
      <p:sp>
        <p:nvSpPr>
          <p:cNvPr id="45" name="Oval 44">
            <a:extLst>
              <a:ext uri="{FF2B5EF4-FFF2-40B4-BE49-F238E27FC236}">
                <a16:creationId xmlns:a16="http://schemas.microsoft.com/office/drawing/2014/main" id="{33A73616-7183-A7F7-8D19-01943398F05A}"/>
              </a:ext>
            </a:extLst>
          </p:cNvPr>
          <p:cNvSpPr/>
          <p:nvPr/>
        </p:nvSpPr>
        <p:spPr>
          <a:xfrm>
            <a:off x="618564" y="1609134"/>
            <a:ext cx="548640" cy="54864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sz="2700" dirty="0">
                <a:solidFill>
                  <a:prstClr val="black"/>
                </a:solidFill>
                <a:latin typeface="Aptos" panose="02110004020202020204"/>
              </a:rPr>
              <a:t>1</a:t>
            </a:r>
          </a:p>
        </p:txBody>
      </p:sp>
      <p:sp>
        <p:nvSpPr>
          <p:cNvPr id="46" name="Oval 45">
            <a:extLst>
              <a:ext uri="{FF2B5EF4-FFF2-40B4-BE49-F238E27FC236}">
                <a16:creationId xmlns:a16="http://schemas.microsoft.com/office/drawing/2014/main" id="{D8DAC555-1B7E-0823-D9DC-165FF522735E}"/>
              </a:ext>
            </a:extLst>
          </p:cNvPr>
          <p:cNvSpPr/>
          <p:nvPr/>
        </p:nvSpPr>
        <p:spPr>
          <a:xfrm>
            <a:off x="6589059" y="1607730"/>
            <a:ext cx="548640" cy="54864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sz="2700" dirty="0">
                <a:solidFill>
                  <a:prstClr val="black"/>
                </a:solidFill>
                <a:latin typeface="Aptos" panose="02110004020202020204"/>
              </a:rPr>
              <a:t>2</a:t>
            </a:r>
          </a:p>
        </p:txBody>
      </p:sp>
      <p:sp>
        <p:nvSpPr>
          <p:cNvPr id="47" name="Oval 46">
            <a:extLst>
              <a:ext uri="{FF2B5EF4-FFF2-40B4-BE49-F238E27FC236}">
                <a16:creationId xmlns:a16="http://schemas.microsoft.com/office/drawing/2014/main" id="{4A1F71FF-3603-A53A-A7D5-1946C8206361}"/>
              </a:ext>
            </a:extLst>
          </p:cNvPr>
          <p:cNvSpPr/>
          <p:nvPr/>
        </p:nvSpPr>
        <p:spPr>
          <a:xfrm>
            <a:off x="12496511" y="1607730"/>
            <a:ext cx="548640" cy="54864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sz="2700" dirty="0">
                <a:solidFill>
                  <a:prstClr val="black"/>
                </a:solidFill>
                <a:latin typeface="Aptos" panose="02110004020202020204"/>
              </a:rPr>
              <a:t>3</a:t>
            </a:r>
          </a:p>
        </p:txBody>
      </p:sp>
      <p:sp>
        <p:nvSpPr>
          <p:cNvPr id="48" name="Rectangle 47">
            <a:extLst>
              <a:ext uri="{FF2B5EF4-FFF2-40B4-BE49-F238E27FC236}">
                <a16:creationId xmlns:a16="http://schemas.microsoft.com/office/drawing/2014/main" id="{FEE02E10-4DDF-72AC-E474-BB82F41D2C08}"/>
              </a:ext>
            </a:extLst>
          </p:cNvPr>
          <p:cNvSpPr/>
          <p:nvPr/>
        </p:nvSpPr>
        <p:spPr>
          <a:xfrm>
            <a:off x="541663" y="6092306"/>
            <a:ext cx="5270405" cy="185082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numCol="2" rtlCol="0" anchor="t"/>
          <a:lstStyle/>
          <a:p>
            <a:pPr defTabSz="1371600"/>
            <a:r>
              <a:rPr lang="en-US" sz="1950" b="1" dirty="0">
                <a:solidFill>
                  <a:prstClr val="black"/>
                </a:solidFill>
                <a:latin typeface="Aptos" panose="02110004020202020204"/>
              </a:rPr>
              <a:t>TASKS:</a:t>
            </a:r>
          </a:p>
          <a:p>
            <a:pPr marL="342900" indent="-342900" defTabSz="1371600">
              <a:buFontTx/>
              <a:buAutoNum type="arabicPeriod"/>
            </a:pPr>
            <a:r>
              <a:rPr lang="en-US" dirty="0">
                <a:solidFill>
                  <a:prstClr val="black"/>
                </a:solidFill>
                <a:latin typeface="Aptos" panose="02110004020202020204"/>
              </a:rPr>
              <a:t>Create budget plan</a:t>
            </a:r>
          </a:p>
          <a:p>
            <a:pPr marL="342900" indent="-342900" defTabSz="1371600">
              <a:buFontTx/>
              <a:buAutoNum type="arabicPeriod"/>
            </a:pPr>
            <a:r>
              <a:rPr lang="en-US" dirty="0">
                <a:solidFill>
                  <a:prstClr val="black"/>
                </a:solidFill>
                <a:latin typeface="Aptos" panose="02110004020202020204"/>
              </a:rPr>
              <a:t>Write influencer email</a:t>
            </a:r>
          </a:p>
          <a:p>
            <a:pPr marL="342900" indent="-342900" defTabSz="1371600">
              <a:buFontTx/>
              <a:buAutoNum type="arabicPeriod"/>
            </a:pPr>
            <a:r>
              <a:rPr lang="en-US" dirty="0">
                <a:solidFill>
                  <a:prstClr val="black"/>
                </a:solidFill>
                <a:latin typeface="Aptos" panose="02110004020202020204"/>
              </a:rPr>
              <a:t>Draft press release</a:t>
            </a:r>
          </a:p>
          <a:p>
            <a:pPr marL="342900" indent="-342900" defTabSz="1371600">
              <a:buFontTx/>
              <a:buAutoNum type="arabicPeriod"/>
            </a:pPr>
            <a:r>
              <a:rPr lang="en-US" dirty="0">
                <a:solidFill>
                  <a:prstClr val="black"/>
                </a:solidFill>
                <a:latin typeface="Aptos" panose="02110004020202020204"/>
              </a:rPr>
              <a:t>Develop content calendar</a:t>
            </a:r>
          </a:p>
          <a:p>
            <a:pPr marL="342900" indent="-342900" defTabSz="1371600">
              <a:buFontTx/>
              <a:buAutoNum type="arabicPeriod"/>
            </a:pPr>
            <a:r>
              <a:rPr lang="en-US" dirty="0">
                <a:solidFill>
                  <a:prstClr val="black"/>
                </a:solidFill>
                <a:latin typeface="Aptos" panose="02110004020202020204"/>
              </a:rPr>
              <a:t>Analyze competitor strategies</a:t>
            </a:r>
          </a:p>
        </p:txBody>
      </p:sp>
      <p:sp>
        <p:nvSpPr>
          <p:cNvPr id="50" name="TextBox 49">
            <a:extLst>
              <a:ext uri="{FF2B5EF4-FFF2-40B4-BE49-F238E27FC236}">
                <a16:creationId xmlns:a16="http://schemas.microsoft.com/office/drawing/2014/main" id="{B5B49253-6596-4335-38C2-73A781FA7796}"/>
              </a:ext>
            </a:extLst>
          </p:cNvPr>
          <p:cNvSpPr txBox="1"/>
          <p:nvPr/>
        </p:nvSpPr>
        <p:spPr>
          <a:xfrm>
            <a:off x="6353715" y="2343872"/>
            <a:ext cx="5580516" cy="7468711"/>
          </a:xfrm>
          <a:prstGeom prst="rect">
            <a:avLst/>
          </a:prstGeom>
          <a:noFill/>
        </p:spPr>
        <p:txBody>
          <a:bodyPr wrap="square">
            <a:spAutoFit/>
          </a:bodyPr>
          <a:lstStyle/>
          <a:p>
            <a:pPr defTabSz="1371600">
              <a:spcAft>
                <a:spcPts val="450"/>
              </a:spcAft>
            </a:pPr>
            <a:r>
              <a:rPr lang="en-US" sz="2100" dirty="0">
                <a:solidFill>
                  <a:prstClr val="black"/>
                </a:solidFill>
                <a:latin typeface="Aptos" panose="02110004020202020204"/>
              </a:rPr>
              <a:t>Context is the backdrop of your prompt, giving ChatGPT the relevant info to maximize outputs.</a:t>
            </a:r>
            <a:endParaRPr lang="en-US" sz="2100" b="1" dirty="0">
              <a:solidFill>
                <a:prstClr val="black"/>
              </a:solidFill>
              <a:latin typeface="Aptos" panose="02110004020202020204"/>
            </a:endParaRPr>
          </a:p>
          <a:p>
            <a:pPr defTabSz="1371600">
              <a:spcAft>
                <a:spcPts val="450"/>
              </a:spcAft>
            </a:pPr>
            <a:endParaRPr lang="en-US" sz="2100" b="1" dirty="0">
              <a:solidFill>
                <a:prstClr val="black"/>
              </a:solidFill>
              <a:latin typeface="Aptos" panose="02110004020202020204"/>
            </a:endParaRPr>
          </a:p>
          <a:p>
            <a:pPr defTabSz="1371600">
              <a:spcAft>
                <a:spcPts val="450"/>
              </a:spcAft>
            </a:pPr>
            <a:endParaRPr lang="en-US" sz="2100" b="1" dirty="0">
              <a:solidFill>
                <a:prstClr val="black"/>
              </a:solidFill>
              <a:latin typeface="Aptos" panose="02110004020202020204"/>
            </a:endParaRPr>
          </a:p>
          <a:p>
            <a:pPr defTabSz="1371600">
              <a:spcAft>
                <a:spcPts val="450"/>
              </a:spcAft>
            </a:pPr>
            <a:endParaRPr lang="en-US" sz="2100" b="1" dirty="0">
              <a:solidFill>
                <a:prstClr val="black"/>
              </a:solidFill>
              <a:latin typeface="Aptos" panose="02110004020202020204"/>
            </a:endParaRPr>
          </a:p>
          <a:p>
            <a:pPr defTabSz="1371600">
              <a:spcAft>
                <a:spcPts val="450"/>
              </a:spcAft>
            </a:pPr>
            <a:endParaRPr lang="en-US" sz="2100" b="1" dirty="0">
              <a:solidFill>
                <a:prstClr val="black"/>
              </a:solidFill>
              <a:latin typeface="Aptos" panose="02110004020202020204"/>
            </a:endParaRPr>
          </a:p>
          <a:p>
            <a:pPr defTabSz="1371600">
              <a:spcAft>
                <a:spcPts val="450"/>
              </a:spcAft>
            </a:pPr>
            <a:endParaRPr lang="en-US" sz="2100" b="1" dirty="0">
              <a:solidFill>
                <a:prstClr val="black"/>
              </a:solidFill>
              <a:latin typeface="Aptos" panose="02110004020202020204"/>
            </a:endParaRPr>
          </a:p>
          <a:p>
            <a:pPr defTabSz="1371600">
              <a:spcAft>
                <a:spcPts val="450"/>
              </a:spcAft>
            </a:pPr>
            <a:endParaRPr lang="en-US" sz="1100" b="1" dirty="0">
              <a:solidFill>
                <a:srgbClr val="4EA72E">
                  <a:lumMod val="50000"/>
                </a:srgbClr>
              </a:solidFill>
              <a:latin typeface="Aptos" panose="02110004020202020204"/>
            </a:endParaRPr>
          </a:p>
          <a:p>
            <a:pPr defTabSz="1371600">
              <a:spcAft>
                <a:spcPts val="450"/>
              </a:spcAft>
            </a:pPr>
            <a:r>
              <a:rPr lang="en-US" sz="2100" b="1" dirty="0">
                <a:latin typeface="Aptos" panose="02110004020202020204"/>
              </a:rPr>
              <a:t>EXAMPLE:</a:t>
            </a:r>
          </a:p>
          <a:p>
            <a:pPr defTabSz="1371600">
              <a:spcAft>
                <a:spcPts val="450"/>
              </a:spcAft>
            </a:pPr>
            <a:r>
              <a:rPr lang="en-US" sz="2100" b="1" i="1" dirty="0">
                <a:solidFill>
                  <a:prstClr val="black"/>
                </a:solidFill>
                <a:latin typeface="Aptos" panose="02110004020202020204"/>
              </a:rPr>
              <a:t>User Background</a:t>
            </a:r>
            <a:r>
              <a:rPr lang="en-US" sz="2100" dirty="0">
                <a:solidFill>
                  <a:prstClr val="black"/>
                </a:solidFill>
                <a:latin typeface="Aptos" panose="02110004020202020204"/>
              </a:rPr>
              <a:t>: “I’m a digital marketer with 5 years of experience.”</a:t>
            </a:r>
            <a:br>
              <a:rPr lang="en-US" sz="2100" dirty="0">
                <a:solidFill>
                  <a:prstClr val="black"/>
                </a:solidFill>
                <a:latin typeface="Aptos" panose="02110004020202020204"/>
              </a:rPr>
            </a:br>
            <a:r>
              <a:rPr lang="en-US" sz="2100" b="1" i="1" dirty="0">
                <a:solidFill>
                  <a:prstClr val="black"/>
                </a:solidFill>
                <a:latin typeface="Aptos" panose="02110004020202020204"/>
              </a:rPr>
              <a:t>Success</a:t>
            </a:r>
            <a:r>
              <a:rPr lang="en-US" sz="2100" dirty="0">
                <a:solidFill>
                  <a:prstClr val="black"/>
                </a:solidFill>
                <a:latin typeface="Aptos" panose="02110004020202020204"/>
              </a:rPr>
              <a:t>: “Aiming to increase brand awareness by 30% in 3 months.”</a:t>
            </a:r>
            <a:br>
              <a:rPr lang="en-US" sz="2100" dirty="0">
                <a:solidFill>
                  <a:prstClr val="black"/>
                </a:solidFill>
                <a:latin typeface="Aptos" panose="02110004020202020204"/>
              </a:rPr>
            </a:br>
            <a:r>
              <a:rPr lang="en-US" sz="2100" b="1" i="1" dirty="0">
                <a:solidFill>
                  <a:prstClr val="black"/>
                </a:solidFill>
                <a:latin typeface="Aptos" panose="02110004020202020204"/>
              </a:rPr>
              <a:t>Environment</a:t>
            </a:r>
            <a:r>
              <a:rPr lang="en-US" sz="2100" i="1" dirty="0">
                <a:solidFill>
                  <a:prstClr val="black"/>
                </a:solidFill>
                <a:latin typeface="Aptos" panose="02110004020202020204"/>
              </a:rPr>
              <a:t>:</a:t>
            </a:r>
            <a:r>
              <a:rPr lang="en-US" sz="2100" dirty="0">
                <a:solidFill>
                  <a:prstClr val="black"/>
                </a:solidFill>
                <a:latin typeface="Aptos" panose="02110004020202020204"/>
              </a:rPr>
              <a:t> “Campaign targeting young adults aged 18-24 on social media using Instagram and TikTok.”</a:t>
            </a:r>
          </a:p>
          <a:p>
            <a:pPr defTabSz="1371600">
              <a:spcAft>
                <a:spcPts val="450"/>
              </a:spcAft>
            </a:pPr>
            <a:endParaRPr lang="en-US" sz="1350" b="1" dirty="0">
              <a:solidFill>
                <a:prstClr val="black"/>
              </a:solidFill>
              <a:latin typeface="Aptos" panose="02110004020202020204"/>
            </a:endParaRPr>
          </a:p>
          <a:p>
            <a:pPr defTabSz="1371600">
              <a:spcAft>
                <a:spcPts val="450"/>
              </a:spcAft>
            </a:pPr>
            <a:r>
              <a:rPr lang="en-US" sz="2100" b="1" dirty="0">
                <a:solidFill>
                  <a:prstClr val="black"/>
                </a:solidFill>
                <a:latin typeface="Aptos" panose="02110004020202020204"/>
              </a:rPr>
              <a:t>TIPS:</a:t>
            </a:r>
            <a:endParaRPr lang="en-US" sz="2100" dirty="0">
              <a:solidFill>
                <a:prstClr val="black"/>
              </a:solidFill>
              <a:latin typeface="Aptos" panose="02110004020202020204"/>
            </a:endParaRPr>
          </a:p>
          <a:p>
            <a:pPr marL="428625" indent="-428625" defTabSz="1371600">
              <a:spcAft>
                <a:spcPts val="450"/>
              </a:spcAft>
              <a:buFont typeface="Arial" panose="020B0604020202020204" pitchFamily="34" charset="0"/>
              <a:buChar char="•"/>
            </a:pPr>
            <a:r>
              <a:rPr lang="en-US" sz="2100" dirty="0">
                <a:solidFill>
                  <a:prstClr val="black"/>
                </a:solidFill>
                <a:latin typeface="Aptos" panose="02110004020202020204"/>
              </a:rPr>
              <a:t>Providing as much context as possible will help ChatGPT understand you and your needs better.</a:t>
            </a:r>
          </a:p>
        </p:txBody>
      </p:sp>
      <p:sp>
        <p:nvSpPr>
          <p:cNvPr id="51" name="Rectangle 50">
            <a:extLst>
              <a:ext uri="{FF2B5EF4-FFF2-40B4-BE49-F238E27FC236}">
                <a16:creationId xmlns:a16="http://schemas.microsoft.com/office/drawing/2014/main" id="{C6780F4A-00E7-4A0A-2705-69C5013F2B88}"/>
              </a:ext>
            </a:extLst>
          </p:cNvPr>
          <p:cNvSpPr/>
          <p:nvPr/>
        </p:nvSpPr>
        <p:spPr>
          <a:xfrm>
            <a:off x="6504225" y="3619500"/>
            <a:ext cx="5270405" cy="141560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numCol="1" rtlCol="0" anchor="t"/>
          <a:lstStyle/>
          <a:p>
            <a:pPr defTabSz="1371600"/>
            <a:r>
              <a:rPr lang="en-US" sz="2100" b="1" dirty="0">
                <a:solidFill>
                  <a:prstClr val="black"/>
                </a:solidFill>
                <a:latin typeface="Aptos" panose="02110004020202020204"/>
              </a:rPr>
              <a:t>3 ELEMENTS:</a:t>
            </a:r>
          </a:p>
          <a:p>
            <a:pPr marL="342900" indent="-342900" defTabSz="1371600">
              <a:buFontTx/>
              <a:buAutoNum type="arabicPeriod"/>
            </a:pPr>
            <a:r>
              <a:rPr lang="en-US" sz="2100" dirty="0">
                <a:solidFill>
                  <a:prstClr val="black"/>
                </a:solidFill>
                <a:latin typeface="Aptos" panose="02110004020202020204"/>
              </a:rPr>
              <a:t>User’s background</a:t>
            </a:r>
          </a:p>
          <a:p>
            <a:pPr marL="342900" indent="-342900" defTabSz="1371600">
              <a:buFontTx/>
              <a:buAutoNum type="arabicPeriod"/>
            </a:pPr>
            <a:r>
              <a:rPr lang="en-US" sz="2100" dirty="0">
                <a:solidFill>
                  <a:prstClr val="black"/>
                </a:solidFill>
                <a:latin typeface="Aptos" panose="02110004020202020204"/>
              </a:rPr>
              <a:t>What does success look like?</a:t>
            </a:r>
          </a:p>
          <a:p>
            <a:pPr marL="342900" indent="-342900" defTabSz="1371600">
              <a:buFontTx/>
              <a:buAutoNum type="arabicPeriod"/>
            </a:pPr>
            <a:r>
              <a:rPr lang="en-US" sz="2100" dirty="0">
                <a:solidFill>
                  <a:prstClr val="black"/>
                </a:solidFill>
                <a:latin typeface="Aptos" panose="02110004020202020204"/>
              </a:rPr>
              <a:t>The environment they are in</a:t>
            </a:r>
          </a:p>
        </p:txBody>
      </p:sp>
      <p:sp>
        <p:nvSpPr>
          <p:cNvPr id="53" name="TextBox 52">
            <a:extLst>
              <a:ext uri="{FF2B5EF4-FFF2-40B4-BE49-F238E27FC236}">
                <a16:creationId xmlns:a16="http://schemas.microsoft.com/office/drawing/2014/main" id="{BF6A294C-7333-AB1E-5035-5685AEE03DF4}"/>
              </a:ext>
            </a:extLst>
          </p:cNvPr>
          <p:cNvSpPr txBox="1"/>
          <p:nvPr/>
        </p:nvSpPr>
        <p:spPr>
          <a:xfrm>
            <a:off x="12335760" y="2345405"/>
            <a:ext cx="5539755" cy="4616648"/>
          </a:xfrm>
          <a:prstGeom prst="rect">
            <a:avLst/>
          </a:prstGeom>
          <a:noFill/>
        </p:spPr>
        <p:txBody>
          <a:bodyPr wrap="square">
            <a:spAutoFit/>
          </a:bodyPr>
          <a:lstStyle/>
          <a:p>
            <a:pPr defTabSz="1371600"/>
            <a:r>
              <a:rPr lang="en-US" sz="2100" dirty="0">
                <a:solidFill>
                  <a:prstClr val="black"/>
                </a:solidFill>
                <a:latin typeface="Aptos" panose="02110004020202020204"/>
              </a:rPr>
              <a:t>Examples help ChatGPT mimic the style, structure, and tone of your desired output.</a:t>
            </a:r>
          </a:p>
          <a:p>
            <a:pPr defTabSz="1371600"/>
            <a:endParaRPr lang="en-US" sz="2100" dirty="0">
              <a:solidFill>
                <a:prstClr val="black"/>
              </a:solidFill>
              <a:latin typeface="Aptos" panose="02110004020202020204"/>
            </a:endParaRPr>
          </a:p>
          <a:p>
            <a:pPr defTabSz="1371600"/>
            <a:endParaRPr lang="en-US" sz="2100" dirty="0">
              <a:solidFill>
                <a:prstClr val="black"/>
              </a:solidFill>
              <a:latin typeface="Aptos" panose="02110004020202020204"/>
            </a:endParaRPr>
          </a:p>
          <a:p>
            <a:pPr defTabSz="1371600"/>
            <a:r>
              <a:rPr lang="en-US" sz="2100" b="1" dirty="0">
                <a:solidFill>
                  <a:prstClr val="black"/>
                </a:solidFill>
                <a:latin typeface="Aptos" panose="02110004020202020204"/>
              </a:rPr>
              <a:t>EXAMPLE PROMPT:</a:t>
            </a:r>
          </a:p>
          <a:p>
            <a:pPr defTabSz="1371600"/>
            <a:r>
              <a:rPr lang="en-US" sz="2100" dirty="0">
                <a:solidFill>
                  <a:prstClr val="black"/>
                </a:solidFill>
                <a:latin typeface="Aptos" panose="02110004020202020204"/>
              </a:rPr>
              <a:t>“You’re a marketing manager launching a new product for a tech company. Draft a campaign plan using the format of this existing plan: [paste example].”</a:t>
            </a:r>
          </a:p>
          <a:p>
            <a:pPr defTabSz="1371600"/>
            <a:endParaRPr lang="en-US" sz="2100" dirty="0">
              <a:solidFill>
                <a:prstClr val="black"/>
              </a:solidFill>
              <a:latin typeface="Aptos" panose="02110004020202020204"/>
            </a:endParaRPr>
          </a:p>
          <a:p>
            <a:pPr defTabSz="1371600"/>
            <a:r>
              <a:rPr lang="en-US" sz="2100" b="1" dirty="0">
                <a:solidFill>
                  <a:prstClr val="black"/>
                </a:solidFill>
                <a:latin typeface="Aptos" panose="02110004020202020204"/>
              </a:rPr>
              <a:t>TIPS:</a:t>
            </a:r>
            <a:endParaRPr lang="en-US" sz="2100" dirty="0">
              <a:solidFill>
                <a:prstClr val="black"/>
              </a:solidFill>
              <a:latin typeface="Aptos" panose="02110004020202020204"/>
            </a:endParaRPr>
          </a:p>
          <a:p>
            <a:pPr marL="428625" indent="-428625" defTabSz="1371600">
              <a:buFont typeface="Arial" panose="020B0604020202020204" pitchFamily="34" charset="0"/>
              <a:buChar char="•"/>
            </a:pPr>
            <a:r>
              <a:rPr lang="en-US" sz="2100" dirty="0">
                <a:solidFill>
                  <a:prstClr val="black"/>
                </a:solidFill>
                <a:latin typeface="Aptos" panose="02110004020202020204"/>
              </a:rPr>
              <a:t>Including a relevant example improves the quality of output.</a:t>
            </a:r>
          </a:p>
          <a:p>
            <a:pPr marL="428625" indent="-428625" defTabSz="1371600">
              <a:buFont typeface="Arial" panose="020B0604020202020204" pitchFamily="34" charset="0"/>
              <a:buChar char="•"/>
            </a:pPr>
            <a:r>
              <a:rPr lang="en-US" sz="2100" dirty="0">
                <a:solidFill>
                  <a:prstClr val="black"/>
                </a:solidFill>
                <a:latin typeface="Aptos" panose="02110004020202020204"/>
              </a:rPr>
              <a:t>Helps avoid generic responses.</a:t>
            </a:r>
          </a:p>
        </p:txBody>
      </p:sp>
      <p:cxnSp>
        <p:nvCxnSpPr>
          <p:cNvPr id="55" name="Straight Connector 54">
            <a:extLst>
              <a:ext uri="{FF2B5EF4-FFF2-40B4-BE49-F238E27FC236}">
                <a16:creationId xmlns:a16="http://schemas.microsoft.com/office/drawing/2014/main" id="{C3CBB8AE-9735-083A-AF31-8C484A940A49}"/>
              </a:ext>
            </a:extLst>
          </p:cNvPr>
          <p:cNvCxnSpPr/>
          <p:nvPr/>
        </p:nvCxnSpPr>
        <p:spPr>
          <a:xfrm>
            <a:off x="412485" y="3411746"/>
            <a:ext cx="5580516" cy="0"/>
          </a:xfrm>
          <a:prstGeom prst="line">
            <a:avLst/>
          </a:prstGeom>
          <a:ln>
            <a:solidFill>
              <a:schemeClr val="accent6">
                <a:lumMod val="7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7C43845C-6083-63A1-18C0-80A9204C7628}"/>
              </a:ext>
            </a:extLst>
          </p:cNvPr>
          <p:cNvCxnSpPr/>
          <p:nvPr/>
        </p:nvCxnSpPr>
        <p:spPr>
          <a:xfrm>
            <a:off x="6379593" y="3411746"/>
            <a:ext cx="5580516" cy="0"/>
          </a:xfrm>
          <a:prstGeom prst="line">
            <a:avLst/>
          </a:prstGeom>
          <a:ln>
            <a:solidFill>
              <a:schemeClr val="accent6">
                <a:lumMod val="7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BD59C549-AB14-F109-74CD-012A3A451101}"/>
              </a:ext>
            </a:extLst>
          </p:cNvPr>
          <p:cNvCxnSpPr/>
          <p:nvPr/>
        </p:nvCxnSpPr>
        <p:spPr>
          <a:xfrm>
            <a:off x="12361638" y="3411746"/>
            <a:ext cx="5580516" cy="0"/>
          </a:xfrm>
          <a:prstGeom prst="line">
            <a:avLst/>
          </a:prstGeom>
          <a:ln>
            <a:solidFill>
              <a:schemeClr val="accent6">
                <a:lumMod val="7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59" name="Straight Arrow Connector 58">
            <a:extLst>
              <a:ext uri="{FF2B5EF4-FFF2-40B4-BE49-F238E27FC236}">
                <a16:creationId xmlns:a16="http://schemas.microsoft.com/office/drawing/2014/main" id="{709874A7-003F-B4D3-8746-26F108EBBD02}"/>
              </a:ext>
            </a:extLst>
          </p:cNvPr>
          <p:cNvCxnSpPr>
            <a:stCxn id="28" idx="1"/>
          </p:cNvCxnSpPr>
          <p:nvPr/>
        </p:nvCxnSpPr>
        <p:spPr>
          <a:xfrm>
            <a:off x="5539286" y="853674"/>
            <a:ext cx="58812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1" name="Straight Arrow Connector 60">
            <a:extLst>
              <a:ext uri="{FF2B5EF4-FFF2-40B4-BE49-F238E27FC236}">
                <a16:creationId xmlns:a16="http://schemas.microsoft.com/office/drawing/2014/main" id="{454982EA-DC53-E93B-4421-9565E04885AF}"/>
              </a:ext>
            </a:extLst>
          </p:cNvPr>
          <p:cNvCxnSpPr/>
          <p:nvPr/>
        </p:nvCxnSpPr>
        <p:spPr>
          <a:xfrm>
            <a:off x="12023818" y="876756"/>
            <a:ext cx="585216"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6" name="Slide Number Placeholder 8">
            <a:extLst>
              <a:ext uri="{FF2B5EF4-FFF2-40B4-BE49-F238E27FC236}">
                <a16:creationId xmlns:a16="http://schemas.microsoft.com/office/drawing/2014/main" id="{ECA082C7-04D6-4843-AA7E-DE7FB1D0694D}"/>
              </a:ext>
            </a:extLst>
          </p:cNvPr>
          <p:cNvSpPr>
            <a:spLocks noGrp="1"/>
          </p:cNvSpPr>
          <p:nvPr>
            <p:ph type="sldNum" sz="quarter" idx="12"/>
          </p:nvPr>
        </p:nvSpPr>
        <p:spPr>
          <a:xfrm>
            <a:off x="15245575" y="9819330"/>
            <a:ext cx="2133600" cy="365125"/>
          </a:xfrm>
        </p:spPr>
        <p:txBody>
          <a:bodyPr/>
          <a:lstStyle/>
          <a:p>
            <a:fld id="{B6F15528-21DE-4FAA-801E-634DDDAF4B2B}" type="slidenum">
              <a:rPr lang="en-US" sz="1600" smtClean="0"/>
              <a:pPr/>
              <a:t>15</a:t>
            </a:fld>
            <a:endParaRPr lang="en-US" sz="1600" dirty="0"/>
          </a:p>
        </p:txBody>
      </p:sp>
    </p:spTree>
    <p:extLst>
      <p:ext uri="{BB962C8B-B14F-4D97-AF65-F5344CB8AC3E}">
        <p14:creationId xmlns:p14="http://schemas.microsoft.com/office/powerpoint/2010/main" val="6417826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47F25D-8473-E726-3176-4B04F9A78695}"/>
            </a:ext>
          </a:extLst>
        </p:cNvPr>
        <p:cNvGrpSpPr/>
        <p:nvPr/>
      </p:nvGrpSpPr>
      <p:grpSpPr>
        <a:xfrm>
          <a:off x="0" y="0"/>
          <a:ext cx="0" cy="0"/>
          <a:chOff x="0" y="0"/>
          <a:chExt cx="0" cy="0"/>
        </a:xfrm>
      </p:grpSpPr>
      <p:sp>
        <p:nvSpPr>
          <p:cNvPr id="44" name="Rectangle 43">
            <a:extLst>
              <a:ext uri="{FF2B5EF4-FFF2-40B4-BE49-F238E27FC236}">
                <a16:creationId xmlns:a16="http://schemas.microsoft.com/office/drawing/2014/main" id="{5F325D0D-CE52-7CE6-CF12-15FE5F5EDD0E}"/>
              </a:ext>
            </a:extLst>
          </p:cNvPr>
          <p:cNvSpPr/>
          <p:nvPr/>
        </p:nvSpPr>
        <p:spPr>
          <a:xfrm>
            <a:off x="-9144" y="-850"/>
            <a:ext cx="18297144" cy="1174838"/>
          </a:xfrm>
          <a:prstGeom prst="rect">
            <a:avLst/>
          </a:prstGeom>
          <a:solidFill>
            <a:srgbClr val="E9F8E4"/>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endParaRPr lang="en-US" sz="2700">
              <a:solidFill>
                <a:sysClr val="windowText" lastClr="000000"/>
              </a:solidFill>
              <a:latin typeface="Aptos" panose="02110004020202020204"/>
            </a:endParaRPr>
          </a:p>
        </p:txBody>
      </p:sp>
      <p:sp>
        <p:nvSpPr>
          <p:cNvPr id="2" name="Title 1">
            <a:extLst>
              <a:ext uri="{FF2B5EF4-FFF2-40B4-BE49-F238E27FC236}">
                <a16:creationId xmlns:a16="http://schemas.microsoft.com/office/drawing/2014/main" id="{610DC35D-3AF6-60F6-5144-59136ECFFBB8}"/>
              </a:ext>
            </a:extLst>
          </p:cNvPr>
          <p:cNvSpPr>
            <a:spLocks noGrp="1"/>
          </p:cNvSpPr>
          <p:nvPr>
            <p:ph type="title"/>
          </p:nvPr>
        </p:nvSpPr>
        <p:spPr>
          <a:xfrm>
            <a:off x="3042368" y="132954"/>
            <a:ext cx="12203207" cy="568419"/>
          </a:xfrm>
        </p:spPr>
        <p:txBody>
          <a:bodyPr>
            <a:noAutofit/>
          </a:bodyPr>
          <a:lstStyle/>
          <a:p>
            <a:pPr algn="ctr"/>
            <a:r>
              <a:rPr lang="en-US" sz="3000" b="1" dirty="0">
                <a:latin typeface="Proxima Nova" panose="02000506030000020004" pitchFamily="50" charset="0"/>
              </a:rPr>
              <a:t>6 STEP CHATGPT PROMPT FRAMEWORK (cont.)</a:t>
            </a:r>
          </a:p>
        </p:txBody>
      </p:sp>
      <p:sp>
        <p:nvSpPr>
          <p:cNvPr id="28" name="TextBox 27">
            <a:extLst>
              <a:ext uri="{FF2B5EF4-FFF2-40B4-BE49-F238E27FC236}">
                <a16:creationId xmlns:a16="http://schemas.microsoft.com/office/drawing/2014/main" id="{9661E0BC-116F-1906-8E89-DC3EEB389642}"/>
              </a:ext>
            </a:extLst>
          </p:cNvPr>
          <p:cNvSpPr txBox="1"/>
          <p:nvPr/>
        </p:nvSpPr>
        <p:spPr>
          <a:xfrm>
            <a:off x="5539286" y="622841"/>
            <a:ext cx="6705038" cy="461665"/>
          </a:xfrm>
          <a:prstGeom prst="rect">
            <a:avLst/>
          </a:prstGeom>
          <a:noFill/>
        </p:spPr>
        <p:txBody>
          <a:bodyPr wrap="square" rtlCol="0">
            <a:spAutoFit/>
          </a:bodyPr>
          <a:lstStyle/>
          <a:p>
            <a:pPr algn="ctr" defTabSz="1371600"/>
            <a:r>
              <a:rPr lang="en-US" sz="2400" i="1" dirty="0">
                <a:solidFill>
                  <a:prstClr val="black"/>
                </a:solidFill>
                <a:latin typeface="Proxima Nova" panose="02000506030000020004" pitchFamily="50" charset="0"/>
              </a:rPr>
              <a:t>     From most important to least important</a:t>
            </a:r>
          </a:p>
        </p:txBody>
      </p:sp>
      <p:sp>
        <p:nvSpPr>
          <p:cNvPr id="35" name="Rectangle 34">
            <a:extLst>
              <a:ext uri="{FF2B5EF4-FFF2-40B4-BE49-F238E27FC236}">
                <a16:creationId xmlns:a16="http://schemas.microsoft.com/office/drawing/2014/main" id="{BA154BF9-BD00-A484-B940-F7D31CD41C42}"/>
              </a:ext>
            </a:extLst>
          </p:cNvPr>
          <p:cNvSpPr/>
          <p:nvPr/>
        </p:nvSpPr>
        <p:spPr>
          <a:xfrm>
            <a:off x="386608" y="1357289"/>
            <a:ext cx="5580530" cy="621428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endParaRPr lang="en-US" sz="2700">
              <a:solidFill>
                <a:prstClr val="white"/>
              </a:solidFill>
              <a:latin typeface="Aptos" panose="02110004020202020204"/>
            </a:endParaRPr>
          </a:p>
        </p:txBody>
      </p:sp>
      <p:sp>
        <p:nvSpPr>
          <p:cNvPr id="37" name="Rectangle 36">
            <a:extLst>
              <a:ext uri="{FF2B5EF4-FFF2-40B4-BE49-F238E27FC236}">
                <a16:creationId xmlns:a16="http://schemas.microsoft.com/office/drawing/2014/main" id="{6BD99309-2B3F-DA1E-0E30-B818247209BD}"/>
              </a:ext>
            </a:extLst>
          </p:cNvPr>
          <p:cNvSpPr/>
          <p:nvPr/>
        </p:nvSpPr>
        <p:spPr>
          <a:xfrm>
            <a:off x="6353729" y="1328171"/>
            <a:ext cx="5580530" cy="624340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endParaRPr lang="en-US" sz="2700">
              <a:solidFill>
                <a:prstClr val="white"/>
              </a:solidFill>
              <a:latin typeface="Aptos" panose="02110004020202020204"/>
            </a:endParaRPr>
          </a:p>
        </p:txBody>
      </p:sp>
      <p:sp>
        <p:nvSpPr>
          <p:cNvPr id="38" name="Rectangle 37">
            <a:extLst>
              <a:ext uri="{FF2B5EF4-FFF2-40B4-BE49-F238E27FC236}">
                <a16:creationId xmlns:a16="http://schemas.microsoft.com/office/drawing/2014/main" id="{F306AA38-3F82-CEA7-0AD8-42B16D9238CA}"/>
              </a:ext>
            </a:extLst>
          </p:cNvPr>
          <p:cNvSpPr/>
          <p:nvPr/>
        </p:nvSpPr>
        <p:spPr>
          <a:xfrm>
            <a:off x="12320864" y="1328172"/>
            <a:ext cx="5580530" cy="6243405"/>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endParaRPr lang="en-US" sz="2700">
              <a:solidFill>
                <a:prstClr val="white"/>
              </a:solidFill>
              <a:latin typeface="Aptos" panose="02110004020202020204"/>
            </a:endParaRPr>
          </a:p>
        </p:txBody>
      </p:sp>
      <p:sp>
        <p:nvSpPr>
          <p:cNvPr id="39" name="Rectangle 38">
            <a:extLst>
              <a:ext uri="{FF2B5EF4-FFF2-40B4-BE49-F238E27FC236}">
                <a16:creationId xmlns:a16="http://schemas.microsoft.com/office/drawing/2014/main" id="{973A0873-50DB-A27B-789C-8EDEA7861577}"/>
              </a:ext>
            </a:extLst>
          </p:cNvPr>
          <p:cNvSpPr/>
          <p:nvPr/>
        </p:nvSpPr>
        <p:spPr>
          <a:xfrm>
            <a:off x="386607" y="1328173"/>
            <a:ext cx="5580516" cy="783296"/>
          </a:xfrm>
          <a:prstGeom prst="rect">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sz="2400" b="1" dirty="0">
                <a:solidFill>
                  <a:prstClr val="white"/>
                </a:solidFill>
                <a:latin typeface="Aptos" panose="02110004020202020204"/>
              </a:rPr>
              <a:t>[ PERSONA ]</a:t>
            </a:r>
          </a:p>
          <a:p>
            <a:pPr algn="ctr" defTabSz="1371600"/>
            <a:r>
              <a:rPr lang="en-US" sz="2100" b="1" dirty="0">
                <a:solidFill>
                  <a:prstClr val="white"/>
                </a:solidFill>
                <a:latin typeface="Aptos" panose="02110004020202020204"/>
              </a:rPr>
              <a:t>Embody a specific experience</a:t>
            </a:r>
          </a:p>
        </p:txBody>
      </p:sp>
      <p:sp>
        <p:nvSpPr>
          <p:cNvPr id="40" name="Rectangle 39">
            <a:extLst>
              <a:ext uri="{FF2B5EF4-FFF2-40B4-BE49-F238E27FC236}">
                <a16:creationId xmlns:a16="http://schemas.microsoft.com/office/drawing/2014/main" id="{D2296F36-783D-D8AB-87D6-EE488E2211D5}"/>
              </a:ext>
            </a:extLst>
          </p:cNvPr>
          <p:cNvSpPr/>
          <p:nvPr/>
        </p:nvSpPr>
        <p:spPr>
          <a:xfrm>
            <a:off x="6353715" y="1328171"/>
            <a:ext cx="5580516" cy="783297"/>
          </a:xfrm>
          <a:prstGeom prst="rect">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sz="2400" b="1" dirty="0">
                <a:solidFill>
                  <a:prstClr val="white"/>
                </a:solidFill>
                <a:latin typeface="Aptos" panose="02110004020202020204"/>
              </a:rPr>
              <a:t>[ FORMAT ]</a:t>
            </a:r>
          </a:p>
          <a:p>
            <a:pPr algn="ctr" defTabSz="1371600"/>
            <a:r>
              <a:rPr lang="en-US" sz="2100" b="1" dirty="0">
                <a:solidFill>
                  <a:prstClr val="white"/>
                </a:solidFill>
                <a:latin typeface="Aptos" panose="02110004020202020204"/>
              </a:rPr>
              <a:t>Mimic style, structure and tone</a:t>
            </a:r>
          </a:p>
        </p:txBody>
      </p:sp>
      <p:sp>
        <p:nvSpPr>
          <p:cNvPr id="41" name="Rectangle 40">
            <a:extLst>
              <a:ext uri="{FF2B5EF4-FFF2-40B4-BE49-F238E27FC236}">
                <a16:creationId xmlns:a16="http://schemas.microsoft.com/office/drawing/2014/main" id="{1A45E2C9-01D0-C242-7173-DFF11E51316B}"/>
              </a:ext>
            </a:extLst>
          </p:cNvPr>
          <p:cNvSpPr/>
          <p:nvPr/>
        </p:nvSpPr>
        <p:spPr>
          <a:xfrm>
            <a:off x="12320810" y="1333548"/>
            <a:ext cx="5580516" cy="783297"/>
          </a:xfrm>
          <a:prstGeom prst="rect">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sz="2400" b="1" dirty="0">
                <a:solidFill>
                  <a:prstClr val="white"/>
                </a:solidFill>
                <a:latin typeface="Aptos" panose="02110004020202020204"/>
              </a:rPr>
              <a:t>[ TONE ]</a:t>
            </a:r>
          </a:p>
          <a:p>
            <a:pPr algn="ctr" defTabSz="1371600"/>
            <a:r>
              <a:rPr lang="en-US" sz="2100" b="1" dirty="0">
                <a:solidFill>
                  <a:prstClr val="white"/>
                </a:solidFill>
                <a:latin typeface="Aptos" panose="02110004020202020204"/>
              </a:rPr>
              <a:t>Add layer of emotional context</a:t>
            </a:r>
          </a:p>
        </p:txBody>
      </p:sp>
      <p:sp>
        <p:nvSpPr>
          <p:cNvPr id="45" name="Oval 44">
            <a:extLst>
              <a:ext uri="{FF2B5EF4-FFF2-40B4-BE49-F238E27FC236}">
                <a16:creationId xmlns:a16="http://schemas.microsoft.com/office/drawing/2014/main" id="{07B6AD06-683E-C159-9FA6-88DA9E636C4B}"/>
              </a:ext>
            </a:extLst>
          </p:cNvPr>
          <p:cNvSpPr/>
          <p:nvPr/>
        </p:nvSpPr>
        <p:spPr>
          <a:xfrm>
            <a:off x="618564" y="1446903"/>
            <a:ext cx="548640" cy="54864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sz="2700" dirty="0">
                <a:solidFill>
                  <a:prstClr val="black"/>
                </a:solidFill>
                <a:latin typeface="Aptos" panose="02110004020202020204"/>
              </a:rPr>
              <a:t>4</a:t>
            </a:r>
          </a:p>
        </p:txBody>
      </p:sp>
      <p:sp>
        <p:nvSpPr>
          <p:cNvPr id="46" name="Oval 45">
            <a:extLst>
              <a:ext uri="{FF2B5EF4-FFF2-40B4-BE49-F238E27FC236}">
                <a16:creationId xmlns:a16="http://schemas.microsoft.com/office/drawing/2014/main" id="{671C3453-BE3F-6D97-8735-A6D6B9D97F23}"/>
              </a:ext>
            </a:extLst>
          </p:cNvPr>
          <p:cNvSpPr/>
          <p:nvPr/>
        </p:nvSpPr>
        <p:spPr>
          <a:xfrm>
            <a:off x="6589059" y="1445499"/>
            <a:ext cx="548640" cy="54864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sz="2700" dirty="0">
                <a:solidFill>
                  <a:prstClr val="black"/>
                </a:solidFill>
                <a:latin typeface="Aptos" panose="02110004020202020204"/>
              </a:rPr>
              <a:t>5</a:t>
            </a:r>
          </a:p>
        </p:txBody>
      </p:sp>
      <p:sp>
        <p:nvSpPr>
          <p:cNvPr id="47" name="Oval 46">
            <a:extLst>
              <a:ext uri="{FF2B5EF4-FFF2-40B4-BE49-F238E27FC236}">
                <a16:creationId xmlns:a16="http://schemas.microsoft.com/office/drawing/2014/main" id="{6DC324E0-9028-FFCF-9BC1-FFAFE710AFF4}"/>
              </a:ext>
            </a:extLst>
          </p:cNvPr>
          <p:cNvSpPr/>
          <p:nvPr/>
        </p:nvSpPr>
        <p:spPr>
          <a:xfrm>
            <a:off x="12496511" y="1445499"/>
            <a:ext cx="548640" cy="54864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sz="2700" dirty="0">
                <a:solidFill>
                  <a:prstClr val="black"/>
                </a:solidFill>
                <a:latin typeface="Aptos" panose="02110004020202020204"/>
              </a:rPr>
              <a:t>6</a:t>
            </a:r>
          </a:p>
        </p:txBody>
      </p:sp>
      <p:sp>
        <p:nvSpPr>
          <p:cNvPr id="50" name="TextBox 49">
            <a:extLst>
              <a:ext uri="{FF2B5EF4-FFF2-40B4-BE49-F238E27FC236}">
                <a16:creationId xmlns:a16="http://schemas.microsoft.com/office/drawing/2014/main" id="{CC90FAE1-E5E7-F3D5-AB85-9898B17A989C}"/>
              </a:ext>
            </a:extLst>
          </p:cNvPr>
          <p:cNvSpPr txBox="1"/>
          <p:nvPr/>
        </p:nvSpPr>
        <p:spPr>
          <a:xfrm>
            <a:off x="6353715" y="2181641"/>
            <a:ext cx="5580516" cy="4419158"/>
          </a:xfrm>
          <a:prstGeom prst="rect">
            <a:avLst/>
          </a:prstGeom>
          <a:noFill/>
        </p:spPr>
        <p:txBody>
          <a:bodyPr wrap="square">
            <a:spAutoFit/>
          </a:bodyPr>
          <a:lstStyle/>
          <a:p>
            <a:pPr defTabSz="1371600">
              <a:spcAft>
                <a:spcPts val="450"/>
              </a:spcAft>
            </a:pPr>
            <a:r>
              <a:rPr lang="en-US" sz="2100" dirty="0">
                <a:solidFill>
                  <a:prstClr val="black"/>
                </a:solidFill>
                <a:latin typeface="Aptos" panose="02110004020202020204"/>
              </a:rPr>
              <a:t>Prompt formats are the layout and structure of the requested output.</a:t>
            </a:r>
            <a:endParaRPr lang="en-US" sz="2100" b="1" dirty="0">
              <a:solidFill>
                <a:prstClr val="black"/>
              </a:solidFill>
              <a:latin typeface="Aptos" panose="02110004020202020204"/>
            </a:endParaRPr>
          </a:p>
          <a:p>
            <a:pPr defTabSz="1371600">
              <a:spcAft>
                <a:spcPts val="450"/>
              </a:spcAft>
            </a:pPr>
            <a:endParaRPr lang="en-US" sz="2100" b="1" dirty="0">
              <a:solidFill>
                <a:prstClr val="black"/>
              </a:solidFill>
              <a:latin typeface="Aptos" panose="02110004020202020204"/>
            </a:endParaRPr>
          </a:p>
          <a:p>
            <a:pPr defTabSz="1371600">
              <a:spcAft>
                <a:spcPts val="450"/>
              </a:spcAft>
            </a:pPr>
            <a:r>
              <a:rPr lang="en-US" sz="2100" b="1" dirty="0">
                <a:solidFill>
                  <a:prstClr val="black"/>
                </a:solidFill>
                <a:latin typeface="Aptos" panose="02110004020202020204"/>
              </a:rPr>
              <a:t>EXAMPLE PROMPT:</a:t>
            </a:r>
          </a:p>
          <a:p>
            <a:pPr defTabSz="1371600">
              <a:spcAft>
                <a:spcPts val="450"/>
              </a:spcAft>
            </a:pPr>
            <a:r>
              <a:rPr lang="en-US" sz="2100" dirty="0">
                <a:solidFill>
                  <a:prstClr val="black"/>
                </a:solidFill>
                <a:latin typeface="Aptos" panose="02110004020202020204"/>
              </a:rPr>
              <a:t>“Compile the user feedback from our recent survey into a table with headers, original feedback, priority, and action items. Here’s the feedback: [paste feedback]”</a:t>
            </a:r>
          </a:p>
          <a:p>
            <a:pPr defTabSz="1371600">
              <a:spcAft>
                <a:spcPts val="450"/>
              </a:spcAft>
            </a:pPr>
            <a:endParaRPr lang="en-US" sz="2100" dirty="0">
              <a:solidFill>
                <a:prstClr val="black"/>
              </a:solidFill>
              <a:latin typeface="Aptos" panose="02110004020202020204"/>
            </a:endParaRPr>
          </a:p>
          <a:p>
            <a:pPr defTabSz="1371600">
              <a:spcAft>
                <a:spcPts val="450"/>
              </a:spcAft>
            </a:pPr>
            <a:endParaRPr lang="en-US" sz="2100" dirty="0">
              <a:solidFill>
                <a:prstClr val="black"/>
              </a:solidFill>
              <a:latin typeface="Aptos" panose="02110004020202020204"/>
            </a:endParaRPr>
          </a:p>
          <a:p>
            <a:pPr defTabSz="1371600">
              <a:spcAft>
                <a:spcPts val="450"/>
              </a:spcAft>
            </a:pPr>
            <a:endParaRPr lang="en-US" sz="2100" dirty="0">
              <a:solidFill>
                <a:prstClr val="black"/>
              </a:solidFill>
              <a:latin typeface="Aptos" panose="02110004020202020204"/>
            </a:endParaRPr>
          </a:p>
          <a:p>
            <a:pPr defTabSz="1371600">
              <a:spcAft>
                <a:spcPts val="450"/>
              </a:spcAft>
            </a:pPr>
            <a:endParaRPr lang="en-US" sz="2100" dirty="0">
              <a:solidFill>
                <a:prstClr val="black"/>
              </a:solidFill>
              <a:latin typeface="Aptos" panose="02110004020202020204"/>
            </a:endParaRPr>
          </a:p>
        </p:txBody>
      </p:sp>
      <p:sp>
        <p:nvSpPr>
          <p:cNvPr id="51" name="Rectangle 50">
            <a:extLst>
              <a:ext uri="{FF2B5EF4-FFF2-40B4-BE49-F238E27FC236}">
                <a16:creationId xmlns:a16="http://schemas.microsoft.com/office/drawing/2014/main" id="{B439799E-31D1-279C-0542-840F52A7D1C2}"/>
              </a:ext>
            </a:extLst>
          </p:cNvPr>
          <p:cNvSpPr/>
          <p:nvPr/>
        </p:nvSpPr>
        <p:spPr>
          <a:xfrm>
            <a:off x="12470435" y="3505793"/>
            <a:ext cx="5270405" cy="204913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numCol="1" rtlCol="0" anchor="t"/>
          <a:lstStyle/>
          <a:p>
            <a:pPr defTabSz="1371600"/>
            <a:r>
              <a:rPr lang="en-US" sz="2100" b="1" dirty="0">
                <a:solidFill>
                  <a:prstClr val="black"/>
                </a:solidFill>
                <a:latin typeface="Aptos" panose="02110004020202020204"/>
              </a:rPr>
              <a:t>EXAMPLE PROMPTS:</a:t>
            </a:r>
          </a:p>
          <a:p>
            <a:pPr marL="342900" indent="-342900" defTabSz="1371600">
              <a:buFontTx/>
              <a:buAutoNum type="arabicPeriod"/>
            </a:pPr>
            <a:r>
              <a:rPr lang="en-US" sz="2100" dirty="0">
                <a:solidFill>
                  <a:prstClr val="black"/>
                </a:solidFill>
                <a:latin typeface="Aptos" panose="02110004020202020204"/>
              </a:rPr>
              <a:t>“Use a casual tone.”</a:t>
            </a:r>
          </a:p>
          <a:p>
            <a:pPr marL="342900" indent="-342900" defTabSz="1371600">
              <a:buFontTx/>
              <a:buAutoNum type="arabicPeriod"/>
            </a:pPr>
            <a:r>
              <a:rPr lang="en-US" sz="2100" dirty="0">
                <a:solidFill>
                  <a:prstClr val="black"/>
                </a:solidFill>
                <a:latin typeface="Aptos" panose="02110004020202020204"/>
              </a:rPr>
              <a:t>“Use a formal tone.”</a:t>
            </a:r>
          </a:p>
          <a:p>
            <a:pPr marL="342900" indent="-342900" defTabSz="1371600">
              <a:buFontTx/>
              <a:buAutoNum type="arabicPeriod"/>
            </a:pPr>
            <a:r>
              <a:rPr lang="en-US" sz="2100" dirty="0">
                <a:solidFill>
                  <a:prstClr val="black"/>
                </a:solidFill>
                <a:latin typeface="Aptos" panose="02110004020202020204"/>
              </a:rPr>
              <a:t>“Give me a witty output.”</a:t>
            </a:r>
          </a:p>
          <a:p>
            <a:pPr marL="342900" indent="-342900" defTabSz="1371600">
              <a:buFontTx/>
              <a:buAutoNum type="arabicPeriod"/>
            </a:pPr>
            <a:r>
              <a:rPr lang="en-US" sz="2100" dirty="0">
                <a:solidFill>
                  <a:prstClr val="black"/>
                </a:solidFill>
                <a:latin typeface="Aptos" panose="02110004020202020204"/>
              </a:rPr>
              <a:t>“Show enthusiasm.”</a:t>
            </a:r>
          </a:p>
          <a:p>
            <a:pPr marL="342900" indent="-342900" defTabSz="1371600">
              <a:buFontTx/>
              <a:buAutoNum type="arabicPeriod"/>
            </a:pPr>
            <a:r>
              <a:rPr lang="en-US" sz="2100" dirty="0">
                <a:solidFill>
                  <a:prstClr val="black"/>
                </a:solidFill>
                <a:latin typeface="Aptos" panose="02110004020202020204"/>
              </a:rPr>
              <a:t>“Sound authoritative.”</a:t>
            </a:r>
          </a:p>
        </p:txBody>
      </p:sp>
      <p:sp>
        <p:nvSpPr>
          <p:cNvPr id="53" name="TextBox 52">
            <a:extLst>
              <a:ext uri="{FF2B5EF4-FFF2-40B4-BE49-F238E27FC236}">
                <a16:creationId xmlns:a16="http://schemas.microsoft.com/office/drawing/2014/main" id="{D3452F39-C4DF-6BCD-B0DE-C3E9AA097262}"/>
              </a:ext>
            </a:extLst>
          </p:cNvPr>
          <p:cNvSpPr txBox="1"/>
          <p:nvPr/>
        </p:nvSpPr>
        <p:spPr>
          <a:xfrm>
            <a:off x="12344400" y="2185731"/>
            <a:ext cx="5539755" cy="5262979"/>
          </a:xfrm>
          <a:prstGeom prst="rect">
            <a:avLst/>
          </a:prstGeom>
          <a:noFill/>
        </p:spPr>
        <p:txBody>
          <a:bodyPr wrap="square">
            <a:spAutoFit/>
          </a:bodyPr>
          <a:lstStyle/>
          <a:p>
            <a:pPr defTabSz="1371600"/>
            <a:r>
              <a:rPr lang="en-US" sz="2100" dirty="0">
                <a:solidFill>
                  <a:prstClr val="black"/>
                </a:solidFill>
                <a:latin typeface="Aptos" panose="02110004020202020204"/>
              </a:rPr>
              <a:t>Tone in prompts are words that describe the desired tone and style of the output. Including these adjectives helps to clarify expectations.</a:t>
            </a:r>
          </a:p>
          <a:p>
            <a:pPr defTabSz="1371600"/>
            <a:endParaRPr lang="en-US" sz="2100" b="1" dirty="0">
              <a:solidFill>
                <a:prstClr val="black"/>
              </a:solidFill>
              <a:latin typeface="Aptos" panose="02110004020202020204"/>
            </a:endParaRPr>
          </a:p>
          <a:p>
            <a:pPr defTabSz="1371600"/>
            <a:endParaRPr lang="en-US" sz="2100" b="1" dirty="0">
              <a:solidFill>
                <a:prstClr val="black"/>
              </a:solidFill>
              <a:latin typeface="Aptos" panose="02110004020202020204"/>
            </a:endParaRPr>
          </a:p>
          <a:p>
            <a:pPr defTabSz="1371600"/>
            <a:endParaRPr lang="en-US" sz="2100" b="1" dirty="0">
              <a:solidFill>
                <a:prstClr val="black"/>
              </a:solidFill>
              <a:latin typeface="Aptos" panose="02110004020202020204"/>
            </a:endParaRPr>
          </a:p>
          <a:p>
            <a:pPr defTabSz="1371600"/>
            <a:endParaRPr lang="en-US" sz="2100" b="1" dirty="0">
              <a:solidFill>
                <a:prstClr val="black"/>
              </a:solidFill>
              <a:latin typeface="Aptos" panose="02110004020202020204"/>
            </a:endParaRPr>
          </a:p>
          <a:p>
            <a:pPr defTabSz="1371600"/>
            <a:endParaRPr lang="en-US" sz="2100" b="1" dirty="0">
              <a:solidFill>
                <a:prstClr val="black"/>
              </a:solidFill>
              <a:latin typeface="Aptos" panose="02110004020202020204"/>
            </a:endParaRPr>
          </a:p>
          <a:p>
            <a:pPr defTabSz="1371600"/>
            <a:endParaRPr lang="en-US" sz="2100" b="1" dirty="0">
              <a:solidFill>
                <a:prstClr val="black"/>
              </a:solidFill>
              <a:latin typeface="Aptos" panose="02110004020202020204"/>
            </a:endParaRPr>
          </a:p>
          <a:p>
            <a:pPr defTabSz="1371600"/>
            <a:endParaRPr lang="en-US" sz="2100" b="1" dirty="0">
              <a:solidFill>
                <a:prstClr val="black"/>
              </a:solidFill>
              <a:latin typeface="Aptos" panose="02110004020202020204"/>
            </a:endParaRPr>
          </a:p>
          <a:p>
            <a:pPr defTabSz="1371600"/>
            <a:endParaRPr lang="en-US" sz="2100" b="1" dirty="0">
              <a:solidFill>
                <a:prstClr val="black"/>
              </a:solidFill>
              <a:latin typeface="Aptos" panose="02110004020202020204"/>
            </a:endParaRPr>
          </a:p>
          <a:p>
            <a:pPr defTabSz="1371600"/>
            <a:r>
              <a:rPr lang="en-US" sz="2100" b="1" dirty="0">
                <a:solidFill>
                  <a:prstClr val="black"/>
                </a:solidFill>
                <a:latin typeface="Aptos" panose="02110004020202020204"/>
              </a:rPr>
              <a:t>TIPS:</a:t>
            </a:r>
            <a:endParaRPr lang="en-US" sz="2100" dirty="0">
              <a:solidFill>
                <a:prstClr val="black"/>
              </a:solidFill>
              <a:latin typeface="Aptos" panose="02110004020202020204"/>
            </a:endParaRPr>
          </a:p>
          <a:p>
            <a:pPr marL="428625" indent="-428625" defTabSz="1371600">
              <a:buFont typeface="Arial" panose="020B0604020202020204" pitchFamily="34" charset="0"/>
              <a:buChar char="•"/>
            </a:pPr>
            <a:r>
              <a:rPr lang="en-US" sz="2100" dirty="0">
                <a:solidFill>
                  <a:prstClr val="black"/>
                </a:solidFill>
                <a:latin typeface="Aptos" panose="02110004020202020204"/>
              </a:rPr>
              <a:t>Tone ensures that content meets your informational needs and resonates with the intended audience’s emotions and expectations.</a:t>
            </a:r>
          </a:p>
        </p:txBody>
      </p:sp>
      <p:cxnSp>
        <p:nvCxnSpPr>
          <p:cNvPr id="55" name="Straight Connector 54">
            <a:extLst>
              <a:ext uri="{FF2B5EF4-FFF2-40B4-BE49-F238E27FC236}">
                <a16:creationId xmlns:a16="http://schemas.microsoft.com/office/drawing/2014/main" id="{E0EC5568-3375-5853-998C-C5EF4CFB70BA}"/>
              </a:ext>
            </a:extLst>
          </p:cNvPr>
          <p:cNvCxnSpPr/>
          <p:nvPr/>
        </p:nvCxnSpPr>
        <p:spPr>
          <a:xfrm>
            <a:off x="412485" y="3249515"/>
            <a:ext cx="5580516" cy="0"/>
          </a:xfrm>
          <a:prstGeom prst="line">
            <a:avLst/>
          </a:prstGeom>
          <a:ln>
            <a:solidFill>
              <a:schemeClr val="accent6">
                <a:lumMod val="7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297E53B7-83BF-1D0B-73C2-784332B29E7F}"/>
              </a:ext>
            </a:extLst>
          </p:cNvPr>
          <p:cNvCxnSpPr/>
          <p:nvPr/>
        </p:nvCxnSpPr>
        <p:spPr>
          <a:xfrm>
            <a:off x="6379593" y="3249515"/>
            <a:ext cx="5580516" cy="0"/>
          </a:xfrm>
          <a:prstGeom prst="line">
            <a:avLst/>
          </a:prstGeom>
          <a:ln>
            <a:solidFill>
              <a:schemeClr val="accent6">
                <a:lumMod val="7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D43F79C7-8846-804A-6EE1-27C22D89CA74}"/>
              </a:ext>
            </a:extLst>
          </p:cNvPr>
          <p:cNvCxnSpPr/>
          <p:nvPr/>
        </p:nvCxnSpPr>
        <p:spPr>
          <a:xfrm>
            <a:off x="12361638" y="3249515"/>
            <a:ext cx="5580516" cy="0"/>
          </a:xfrm>
          <a:prstGeom prst="line">
            <a:avLst/>
          </a:prstGeom>
          <a:ln>
            <a:solidFill>
              <a:schemeClr val="accent6">
                <a:lumMod val="7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59" name="Straight Arrow Connector 58">
            <a:extLst>
              <a:ext uri="{FF2B5EF4-FFF2-40B4-BE49-F238E27FC236}">
                <a16:creationId xmlns:a16="http://schemas.microsoft.com/office/drawing/2014/main" id="{075AFA14-3AC8-7669-3BF7-D2682CB88E60}"/>
              </a:ext>
            </a:extLst>
          </p:cNvPr>
          <p:cNvCxnSpPr>
            <a:stCxn id="28" idx="1"/>
          </p:cNvCxnSpPr>
          <p:nvPr/>
        </p:nvCxnSpPr>
        <p:spPr>
          <a:xfrm>
            <a:off x="5539286" y="853674"/>
            <a:ext cx="58812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1" name="Straight Arrow Connector 60">
            <a:extLst>
              <a:ext uri="{FF2B5EF4-FFF2-40B4-BE49-F238E27FC236}">
                <a16:creationId xmlns:a16="http://schemas.microsoft.com/office/drawing/2014/main" id="{F9E1DC2C-60B2-3947-496C-8F0135C0B3D7}"/>
              </a:ext>
            </a:extLst>
          </p:cNvPr>
          <p:cNvCxnSpPr/>
          <p:nvPr/>
        </p:nvCxnSpPr>
        <p:spPr>
          <a:xfrm>
            <a:off x="12023818" y="876756"/>
            <a:ext cx="585216"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A88DB392-5777-7229-29C8-E257112D7AAE}"/>
              </a:ext>
            </a:extLst>
          </p:cNvPr>
          <p:cNvSpPr txBox="1"/>
          <p:nvPr/>
        </p:nvSpPr>
        <p:spPr>
          <a:xfrm>
            <a:off x="395931" y="2181641"/>
            <a:ext cx="5580516" cy="5432256"/>
          </a:xfrm>
          <a:prstGeom prst="rect">
            <a:avLst/>
          </a:prstGeom>
          <a:noFill/>
        </p:spPr>
        <p:txBody>
          <a:bodyPr wrap="square">
            <a:spAutoFit/>
          </a:bodyPr>
          <a:lstStyle/>
          <a:p>
            <a:pPr defTabSz="1371600">
              <a:spcAft>
                <a:spcPts val="450"/>
              </a:spcAft>
            </a:pPr>
            <a:r>
              <a:rPr lang="en-US" dirty="0">
                <a:solidFill>
                  <a:prstClr val="black"/>
                </a:solidFill>
                <a:latin typeface="Aptos" panose="02110004020202020204"/>
              </a:rPr>
              <a:t>An expert persona or character represents individuals with domain expertise in a particular area.</a:t>
            </a:r>
            <a:endParaRPr lang="en-US" b="1" dirty="0">
              <a:solidFill>
                <a:prstClr val="black"/>
              </a:solidFill>
              <a:latin typeface="Aptos" panose="02110004020202020204"/>
            </a:endParaRPr>
          </a:p>
          <a:p>
            <a:pPr defTabSz="1371600">
              <a:spcAft>
                <a:spcPts val="450"/>
              </a:spcAft>
            </a:pPr>
            <a:endParaRPr lang="en-US" sz="450" b="1" dirty="0">
              <a:solidFill>
                <a:prstClr val="black"/>
              </a:solidFill>
              <a:latin typeface="Aptos" panose="02110004020202020204"/>
            </a:endParaRPr>
          </a:p>
          <a:p>
            <a:pPr defTabSz="1371600">
              <a:spcAft>
                <a:spcPts val="450"/>
              </a:spcAft>
            </a:pPr>
            <a:endParaRPr lang="en-US" b="1" dirty="0">
              <a:solidFill>
                <a:srgbClr val="4EA72E">
                  <a:lumMod val="50000"/>
                </a:srgbClr>
              </a:solidFill>
              <a:latin typeface="Aptos" panose="02110004020202020204"/>
            </a:endParaRPr>
          </a:p>
          <a:p>
            <a:pPr defTabSz="1371600">
              <a:spcAft>
                <a:spcPts val="450"/>
              </a:spcAft>
            </a:pPr>
            <a:r>
              <a:rPr lang="en-US" b="1" dirty="0">
                <a:latin typeface="Aptos" panose="02110004020202020204"/>
              </a:rPr>
              <a:t>EXAMPLE PROMPT:</a:t>
            </a:r>
          </a:p>
          <a:p>
            <a:pPr defTabSz="1371600">
              <a:spcAft>
                <a:spcPts val="450"/>
              </a:spcAft>
            </a:pPr>
            <a:r>
              <a:rPr lang="en-US" dirty="0">
                <a:solidFill>
                  <a:prstClr val="black"/>
                </a:solidFill>
                <a:latin typeface="Aptos" panose="02110004020202020204"/>
              </a:rPr>
              <a:t>“You are a senior marketing strategist at an ad agency. Create a 2-month social media strategy for a new product launch targeting Gen-Z.”</a:t>
            </a:r>
          </a:p>
          <a:p>
            <a:pPr defTabSz="1371600">
              <a:spcAft>
                <a:spcPts val="450"/>
              </a:spcAft>
            </a:pPr>
            <a:endParaRPr lang="en-US" dirty="0">
              <a:solidFill>
                <a:prstClr val="black"/>
              </a:solidFill>
              <a:latin typeface="Aptos" panose="02110004020202020204"/>
            </a:endParaRPr>
          </a:p>
          <a:p>
            <a:pPr defTabSz="1371600">
              <a:spcAft>
                <a:spcPts val="450"/>
              </a:spcAft>
            </a:pPr>
            <a:endParaRPr lang="en-US" dirty="0">
              <a:solidFill>
                <a:prstClr val="black"/>
              </a:solidFill>
              <a:latin typeface="Aptos" panose="02110004020202020204"/>
            </a:endParaRPr>
          </a:p>
          <a:p>
            <a:pPr defTabSz="1371600">
              <a:spcAft>
                <a:spcPts val="450"/>
              </a:spcAft>
            </a:pPr>
            <a:endParaRPr lang="en-US" dirty="0">
              <a:solidFill>
                <a:prstClr val="black"/>
              </a:solidFill>
              <a:latin typeface="Aptos" panose="02110004020202020204"/>
            </a:endParaRPr>
          </a:p>
          <a:p>
            <a:pPr defTabSz="1371600">
              <a:spcAft>
                <a:spcPts val="450"/>
              </a:spcAft>
            </a:pPr>
            <a:endParaRPr lang="en-US" dirty="0">
              <a:solidFill>
                <a:prstClr val="black"/>
              </a:solidFill>
              <a:latin typeface="Aptos" panose="02110004020202020204"/>
            </a:endParaRPr>
          </a:p>
          <a:p>
            <a:pPr defTabSz="1371600">
              <a:spcAft>
                <a:spcPts val="450"/>
              </a:spcAft>
            </a:pPr>
            <a:endParaRPr lang="en-US" sz="450" dirty="0">
              <a:solidFill>
                <a:prstClr val="black"/>
              </a:solidFill>
              <a:latin typeface="Aptos" panose="02110004020202020204"/>
            </a:endParaRPr>
          </a:p>
          <a:p>
            <a:pPr defTabSz="1371600">
              <a:spcAft>
                <a:spcPts val="450"/>
              </a:spcAft>
            </a:pPr>
            <a:r>
              <a:rPr lang="en-US" b="1" dirty="0">
                <a:solidFill>
                  <a:prstClr val="black"/>
                </a:solidFill>
                <a:latin typeface="Aptos" panose="02110004020202020204"/>
              </a:rPr>
              <a:t>TIPS:</a:t>
            </a:r>
          </a:p>
          <a:p>
            <a:pPr marL="428625" indent="-428625" defTabSz="1371600">
              <a:spcAft>
                <a:spcPts val="450"/>
              </a:spcAft>
              <a:buFont typeface="Arial" panose="020B0604020202020204" pitchFamily="34" charset="0"/>
              <a:buChar char="•"/>
            </a:pPr>
            <a:r>
              <a:rPr lang="en-US" dirty="0">
                <a:solidFill>
                  <a:prstClr val="black"/>
                </a:solidFill>
                <a:latin typeface="Aptos" panose="02110004020202020204"/>
              </a:rPr>
              <a:t>You can ask ChatGPT to respond as famous experts.</a:t>
            </a:r>
          </a:p>
          <a:p>
            <a:pPr marL="428625" indent="-428625" defTabSz="1371600">
              <a:spcAft>
                <a:spcPts val="450"/>
              </a:spcAft>
              <a:buFont typeface="Arial" panose="020B0604020202020204" pitchFamily="34" charset="0"/>
              <a:buChar char="•"/>
            </a:pPr>
            <a:r>
              <a:rPr lang="en-US" dirty="0">
                <a:solidFill>
                  <a:prstClr val="black"/>
                </a:solidFill>
                <a:latin typeface="Aptos" panose="02110004020202020204"/>
              </a:rPr>
              <a:t>For example: “Rewrite this press release in the style of Steve Jobs.”</a:t>
            </a:r>
          </a:p>
        </p:txBody>
      </p:sp>
      <p:sp>
        <p:nvSpPr>
          <p:cNvPr id="5" name="Rectangle 4">
            <a:extLst>
              <a:ext uri="{FF2B5EF4-FFF2-40B4-BE49-F238E27FC236}">
                <a16:creationId xmlns:a16="http://schemas.microsoft.com/office/drawing/2014/main" id="{5EFC7028-CDE6-FA58-BDD6-DCF221DF85F9}"/>
              </a:ext>
            </a:extLst>
          </p:cNvPr>
          <p:cNvSpPr/>
          <p:nvPr/>
        </p:nvSpPr>
        <p:spPr>
          <a:xfrm>
            <a:off x="541663" y="4623435"/>
            <a:ext cx="5270405" cy="124300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numCol="2" rtlCol="0" anchor="t"/>
          <a:lstStyle/>
          <a:p>
            <a:pPr defTabSz="1371600"/>
            <a:r>
              <a:rPr lang="en-US" b="1" dirty="0">
                <a:solidFill>
                  <a:prstClr val="black"/>
                </a:solidFill>
                <a:latin typeface="Aptos" panose="02110004020202020204"/>
              </a:rPr>
              <a:t>EXAMPLE PERSONA:</a:t>
            </a:r>
          </a:p>
          <a:p>
            <a:pPr marL="342900" indent="-342900" defTabSz="1371600">
              <a:buFontTx/>
              <a:buAutoNum type="arabicPeriod"/>
            </a:pPr>
            <a:r>
              <a:rPr lang="en-US" dirty="0">
                <a:solidFill>
                  <a:prstClr val="black"/>
                </a:solidFill>
                <a:latin typeface="Aptos" panose="02110004020202020204"/>
              </a:rPr>
              <a:t>Digital marketer</a:t>
            </a:r>
          </a:p>
          <a:p>
            <a:pPr marL="342900" indent="-342900" defTabSz="1371600">
              <a:buFontTx/>
              <a:buAutoNum type="arabicPeriod"/>
            </a:pPr>
            <a:r>
              <a:rPr lang="en-US" dirty="0">
                <a:solidFill>
                  <a:prstClr val="black"/>
                </a:solidFill>
                <a:latin typeface="Aptos" panose="02110004020202020204"/>
              </a:rPr>
              <a:t>PR specialist</a:t>
            </a:r>
          </a:p>
          <a:p>
            <a:pPr marL="342900" indent="-342900" defTabSz="1371600">
              <a:buFontTx/>
              <a:buAutoNum type="arabicPeriod"/>
            </a:pPr>
            <a:r>
              <a:rPr lang="en-US" dirty="0">
                <a:solidFill>
                  <a:prstClr val="black"/>
                </a:solidFill>
                <a:latin typeface="Aptos" panose="02110004020202020204"/>
              </a:rPr>
              <a:t>Content creator</a:t>
            </a:r>
          </a:p>
          <a:p>
            <a:pPr marL="342900" indent="-342900" defTabSz="1371600">
              <a:buFontTx/>
              <a:buAutoNum type="arabicPeriod"/>
            </a:pPr>
            <a:r>
              <a:rPr lang="en-US" dirty="0">
                <a:solidFill>
                  <a:prstClr val="black"/>
                </a:solidFill>
                <a:latin typeface="Aptos" panose="02110004020202020204"/>
              </a:rPr>
              <a:t>Market analyst</a:t>
            </a:r>
          </a:p>
          <a:p>
            <a:pPr marL="342900" indent="-342900" defTabSz="1371600">
              <a:buFontTx/>
              <a:buAutoNum type="arabicPeriod"/>
            </a:pPr>
            <a:r>
              <a:rPr lang="en-US" dirty="0">
                <a:solidFill>
                  <a:prstClr val="black"/>
                </a:solidFill>
                <a:latin typeface="Aptos" panose="02110004020202020204"/>
              </a:rPr>
              <a:t>Brand manager</a:t>
            </a:r>
          </a:p>
        </p:txBody>
      </p:sp>
      <p:sp>
        <p:nvSpPr>
          <p:cNvPr id="7" name="Rectangle 6">
            <a:extLst>
              <a:ext uri="{FF2B5EF4-FFF2-40B4-BE49-F238E27FC236}">
                <a16:creationId xmlns:a16="http://schemas.microsoft.com/office/drawing/2014/main" id="{5F6A93B4-3F8E-BCFC-353C-134E589F6DEE}"/>
              </a:ext>
            </a:extLst>
          </p:cNvPr>
          <p:cNvSpPr/>
          <p:nvPr/>
        </p:nvSpPr>
        <p:spPr>
          <a:xfrm>
            <a:off x="6504143" y="5352668"/>
            <a:ext cx="5270405" cy="138093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numCol="2" rtlCol="0" anchor="t"/>
          <a:lstStyle/>
          <a:p>
            <a:pPr defTabSz="1371600"/>
            <a:r>
              <a:rPr lang="en-US" sz="2100" b="1" dirty="0">
                <a:solidFill>
                  <a:prstClr val="black"/>
                </a:solidFill>
                <a:latin typeface="Aptos" panose="02110004020202020204"/>
              </a:rPr>
              <a:t>FORMATS:</a:t>
            </a:r>
          </a:p>
          <a:p>
            <a:pPr marL="342900" indent="-342900" defTabSz="1371600">
              <a:buFontTx/>
              <a:buAutoNum type="arabicPeriod"/>
            </a:pPr>
            <a:r>
              <a:rPr lang="en-US" sz="2100" dirty="0">
                <a:solidFill>
                  <a:prstClr val="black"/>
                </a:solidFill>
                <a:latin typeface="Aptos" panose="02110004020202020204"/>
              </a:rPr>
              <a:t>Table format</a:t>
            </a:r>
          </a:p>
          <a:p>
            <a:pPr marL="342900" indent="-342900" defTabSz="1371600">
              <a:buFontTx/>
              <a:buAutoNum type="arabicPeriod"/>
            </a:pPr>
            <a:r>
              <a:rPr lang="en-US" sz="2100" dirty="0">
                <a:solidFill>
                  <a:prstClr val="black"/>
                </a:solidFill>
                <a:latin typeface="Aptos" panose="02110004020202020204"/>
              </a:rPr>
              <a:t>Bullet points</a:t>
            </a:r>
          </a:p>
          <a:p>
            <a:pPr marL="342900" indent="-342900" defTabSz="1371600">
              <a:buFontTx/>
              <a:buAutoNum type="arabicPeriod"/>
            </a:pPr>
            <a:r>
              <a:rPr lang="en-US" sz="2100" dirty="0">
                <a:solidFill>
                  <a:prstClr val="black"/>
                </a:solidFill>
                <a:latin typeface="Aptos" panose="02110004020202020204"/>
              </a:rPr>
              <a:t>Email format</a:t>
            </a:r>
          </a:p>
          <a:p>
            <a:pPr marL="342900" indent="-342900" defTabSz="1371600">
              <a:buFontTx/>
              <a:buAutoNum type="arabicPeriod"/>
            </a:pPr>
            <a:r>
              <a:rPr lang="en-US" sz="2100" dirty="0">
                <a:solidFill>
                  <a:prstClr val="black"/>
                </a:solidFill>
                <a:latin typeface="Aptos" panose="02110004020202020204"/>
              </a:rPr>
              <a:t>Code blocks</a:t>
            </a:r>
          </a:p>
          <a:p>
            <a:pPr marL="342900" indent="-342900" defTabSz="1371600">
              <a:buFontTx/>
              <a:buAutoNum type="arabicPeriod"/>
            </a:pPr>
            <a:r>
              <a:rPr lang="en-US" sz="2100" dirty="0">
                <a:solidFill>
                  <a:prstClr val="black"/>
                </a:solidFill>
                <a:latin typeface="Aptos" panose="02110004020202020204"/>
              </a:rPr>
              <a:t>Paragraphs</a:t>
            </a:r>
          </a:p>
          <a:p>
            <a:pPr marL="342900" indent="-342900" defTabSz="1371600">
              <a:buFontTx/>
              <a:buAutoNum type="arabicPeriod"/>
            </a:pPr>
            <a:r>
              <a:rPr lang="en-US" sz="2100" dirty="0">
                <a:solidFill>
                  <a:prstClr val="black"/>
                </a:solidFill>
                <a:latin typeface="Aptos" panose="02110004020202020204"/>
              </a:rPr>
              <a:t>Markdown</a:t>
            </a:r>
          </a:p>
        </p:txBody>
      </p:sp>
      <p:sp>
        <p:nvSpPr>
          <p:cNvPr id="8" name="Rectangle 7">
            <a:extLst>
              <a:ext uri="{FF2B5EF4-FFF2-40B4-BE49-F238E27FC236}">
                <a16:creationId xmlns:a16="http://schemas.microsoft.com/office/drawing/2014/main" id="{C212C200-4ED0-0B29-76F9-FA8A5F8F64BA}"/>
              </a:ext>
            </a:extLst>
          </p:cNvPr>
          <p:cNvSpPr/>
          <p:nvPr/>
        </p:nvSpPr>
        <p:spPr>
          <a:xfrm>
            <a:off x="370053" y="7684047"/>
            <a:ext cx="17505462" cy="2305410"/>
          </a:xfrm>
          <a:prstGeom prst="rect">
            <a:avLst/>
          </a:prstGeom>
          <a:no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endParaRPr lang="en-US" sz="2700">
              <a:solidFill>
                <a:prstClr val="white"/>
              </a:solidFill>
              <a:latin typeface="Aptos" panose="02110004020202020204"/>
            </a:endParaRPr>
          </a:p>
        </p:txBody>
      </p:sp>
      <p:sp>
        <p:nvSpPr>
          <p:cNvPr id="9" name="Rectangle 8">
            <a:extLst>
              <a:ext uri="{FF2B5EF4-FFF2-40B4-BE49-F238E27FC236}">
                <a16:creationId xmlns:a16="http://schemas.microsoft.com/office/drawing/2014/main" id="{11B99375-FC5B-91C5-E1F7-18E4A37B2380}"/>
              </a:ext>
            </a:extLst>
          </p:cNvPr>
          <p:cNvSpPr/>
          <p:nvPr/>
        </p:nvSpPr>
        <p:spPr>
          <a:xfrm>
            <a:off x="2785640" y="7684046"/>
            <a:ext cx="15073322" cy="230541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1371600"/>
            <a:r>
              <a:rPr lang="en-US" dirty="0">
                <a:solidFill>
                  <a:prstClr val="black"/>
                </a:solidFill>
                <a:latin typeface="Aptos" panose="02110004020202020204"/>
              </a:rPr>
              <a:t>You are a digital marketer with 5 years of experience.</a:t>
            </a:r>
          </a:p>
          <a:p>
            <a:pPr defTabSz="1371600"/>
            <a:r>
              <a:rPr lang="en-US" dirty="0">
                <a:solidFill>
                  <a:prstClr val="black"/>
                </a:solidFill>
                <a:latin typeface="Aptos" panose="02110004020202020204"/>
              </a:rPr>
              <a:t>Your goal is to create a comprehensive marketing campaign plan for a new product launch.</a:t>
            </a:r>
          </a:p>
          <a:p>
            <a:pPr defTabSz="1371600"/>
            <a:r>
              <a:rPr lang="en-US" dirty="0">
                <a:solidFill>
                  <a:prstClr val="black"/>
                </a:solidFill>
                <a:latin typeface="Aptos" panose="02110004020202020204"/>
              </a:rPr>
              <a:t>You work for a tech company launching a new smart gadget. The campaign aims to increase brand</a:t>
            </a:r>
          </a:p>
          <a:p>
            <a:pPr defTabSz="1371600"/>
            <a:r>
              <a:rPr lang="en-US" dirty="0">
                <a:solidFill>
                  <a:prstClr val="black"/>
                </a:solidFill>
                <a:latin typeface="Aptos" panose="02110004020202020204"/>
              </a:rPr>
              <a:t>awareness by 30% in 3 months. You have a budget of $10,000. The target audience is young adults</a:t>
            </a:r>
          </a:p>
          <a:p>
            <a:pPr defTabSz="1371600"/>
            <a:r>
              <a:rPr lang="en-US" dirty="0">
                <a:solidFill>
                  <a:prstClr val="black"/>
                </a:solidFill>
                <a:latin typeface="Aptos" panose="02110004020202020204"/>
              </a:rPr>
              <a:t>aged 18-24. The primary platforms for the campaign are Instagram and TikTok.</a:t>
            </a:r>
          </a:p>
          <a:p>
            <a:pPr defTabSz="1371600"/>
            <a:r>
              <a:rPr lang="en-US" dirty="0">
                <a:solidFill>
                  <a:prstClr val="black"/>
                </a:solidFill>
                <a:latin typeface="Aptos" panose="02110004020202020204"/>
              </a:rPr>
              <a:t>Here’s an existing campaign plan for reference: [paste example].</a:t>
            </a:r>
          </a:p>
          <a:p>
            <a:pPr defTabSz="1371600"/>
            <a:r>
              <a:rPr lang="en-US" dirty="0">
                <a:solidFill>
                  <a:prstClr val="black"/>
                </a:solidFill>
                <a:latin typeface="Aptos" panose="02110004020202020204"/>
              </a:rPr>
              <a:t>Output the plan in a structured format with the following sections: [paste sections].</a:t>
            </a:r>
          </a:p>
          <a:p>
            <a:pPr defTabSz="1371600"/>
            <a:r>
              <a:rPr lang="en-US" dirty="0">
                <a:solidFill>
                  <a:prstClr val="black"/>
                </a:solidFill>
                <a:latin typeface="Aptos" panose="02110004020202020204"/>
              </a:rPr>
              <a:t>Use an enthusiastic and motivational tone.</a:t>
            </a:r>
          </a:p>
          <a:p>
            <a:pPr defTabSz="1371600"/>
            <a:endParaRPr lang="en-US" sz="2700" dirty="0">
              <a:solidFill>
                <a:prstClr val="black"/>
              </a:solidFill>
              <a:latin typeface="Aptos" panose="02110004020202020204"/>
            </a:endParaRPr>
          </a:p>
        </p:txBody>
      </p:sp>
      <p:sp>
        <p:nvSpPr>
          <p:cNvPr id="10" name="Rectangle 9">
            <a:extLst>
              <a:ext uri="{FF2B5EF4-FFF2-40B4-BE49-F238E27FC236}">
                <a16:creationId xmlns:a16="http://schemas.microsoft.com/office/drawing/2014/main" id="{5CBD018B-28A5-99A8-9358-6DAD788EA42B}"/>
              </a:ext>
            </a:extLst>
          </p:cNvPr>
          <p:cNvSpPr/>
          <p:nvPr/>
        </p:nvSpPr>
        <p:spPr>
          <a:xfrm>
            <a:off x="370054" y="7684046"/>
            <a:ext cx="2415587" cy="230541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1371600"/>
            <a:r>
              <a:rPr lang="en-US" sz="3300" b="1" dirty="0">
                <a:solidFill>
                  <a:prstClr val="black"/>
                </a:solidFill>
                <a:latin typeface="Aptos Display" panose="02110004020202020204"/>
              </a:rPr>
              <a:t>The</a:t>
            </a:r>
          </a:p>
          <a:p>
            <a:pPr defTabSz="1371600"/>
            <a:r>
              <a:rPr lang="en-US" sz="3300" b="1" dirty="0">
                <a:solidFill>
                  <a:prstClr val="black"/>
                </a:solidFill>
                <a:latin typeface="Aptos Display" panose="02110004020202020204"/>
              </a:rPr>
              <a:t>Perfect Prompt Structure:</a:t>
            </a:r>
          </a:p>
        </p:txBody>
      </p:sp>
      <p:cxnSp>
        <p:nvCxnSpPr>
          <p:cNvPr id="12" name="Straight Arrow Connector 11">
            <a:extLst>
              <a:ext uri="{FF2B5EF4-FFF2-40B4-BE49-F238E27FC236}">
                <a16:creationId xmlns:a16="http://schemas.microsoft.com/office/drawing/2014/main" id="{508A0F9E-6C12-2AEA-E6C0-E18050DD857F}"/>
              </a:ext>
            </a:extLst>
          </p:cNvPr>
          <p:cNvCxnSpPr/>
          <p:nvPr/>
        </p:nvCxnSpPr>
        <p:spPr>
          <a:xfrm>
            <a:off x="8273846" y="7875639"/>
            <a:ext cx="6720840" cy="0"/>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cxnSp>
        <p:nvCxnSpPr>
          <p:cNvPr id="13" name="Straight Arrow Connector 12">
            <a:extLst>
              <a:ext uri="{FF2B5EF4-FFF2-40B4-BE49-F238E27FC236}">
                <a16:creationId xmlns:a16="http://schemas.microsoft.com/office/drawing/2014/main" id="{F9BBFBD7-D7EF-B576-FC5A-518CF657D903}"/>
              </a:ext>
            </a:extLst>
          </p:cNvPr>
          <p:cNvCxnSpPr/>
          <p:nvPr/>
        </p:nvCxnSpPr>
        <p:spPr>
          <a:xfrm>
            <a:off x="11977166" y="8170607"/>
            <a:ext cx="3017520" cy="0"/>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8783AA2F-20E5-20FE-2046-0C7A78D3BA1F}"/>
              </a:ext>
            </a:extLst>
          </p:cNvPr>
          <p:cNvCxnSpPr/>
          <p:nvPr/>
        </p:nvCxnSpPr>
        <p:spPr>
          <a:xfrm>
            <a:off x="10742726" y="8959644"/>
            <a:ext cx="4251960" cy="0"/>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cxnSp>
        <p:nvCxnSpPr>
          <p:cNvPr id="15" name="Straight Arrow Connector 14">
            <a:extLst>
              <a:ext uri="{FF2B5EF4-FFF2-40B4-BE49-F238E27FC236}">
                <a16:creationId xmlns:a16="http://schemas.microsoft.com/office/drawing/2014/main" id="{DDBD97D4-4450-CD97-F7DA-F2E2233F86A8}"/>
              </a:ext>
            </a:extLst>
          </p:cNvPr>
          <p:cNvCxnSpPr>
            <a:cxnSpLocks/>
          </p:cNvCxnSpPr>
          <p:nvPr/>
        </p:nvCxnSpPr>
        <p:spPr>
          <a:xfrm>
            <a:off x="9310867" y="9291483"/>
            <a:ext cx="5683820" cy="0"/>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cxnSp>
        <p:nvCxnSpPr>
          <p:cNvPr id="17" name="Straight Arrow Connector 16">
            <a:extLst>
              <a:ext uri="{FF2B5EF4-FFF2-40B4-BE49-F238E27FC236}">
                <a16:creationId xmlns:a16="http://schemas.microsoft.com/office/drawing/2014/main" id="{A175C06D-CE60-AFCA-F5A6-70ECB5DC93E1}"/>
              </a:ext>
            </a:extLst>
          </p:cNvPr>
          <p:cNvCxnSpPr>
            <a:cxnSpLocks/>
          </p:cNvCxnSpPr>
          <p:nvPr/>
        </p:nvCxnSpPr>
        <p:spPr>
          <a:xfrm>
            <a:off x="11206034" y="9549579"/>
            <a:ext cx="3788652" cy="0"/>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cxnSp>
        <p:nvCxnSpPr>
          <p:cNvPr id="19" name="Straight Arrow Connector 18">
            <a:extLst>
              <a:ext uri="{FF2B5EF4-FFF2-40B4-BE49-F238E27FC236}">
                <a16:creationId xmlns:a16="http://schemas.microsoft.com/office/drawing/2014/main" id="{0A1535F5-DE12-373F-1679-6E80214B2BC5}"/>
              </a:ext>
            </a:extLst>
          </p:cNvPr>
          <p:cNvCxnSpPr>
            <a:cxnSpLocks/>
          </p:cNvCxnSpPr>
          <p:nvPr/>
        </p:nvCxnSpPr>
        <p:spPr>
          <a:xfrm>
            <a:off x="7349332" y="9807674"/>
            <a:ext cx="7645355" cy="0"/>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sp>
        <p:nvSpPr>
          <p:cNvPr id="21" name="Rectangle 20">
            <a:extLst>
              <a:ext uri="{FF2B5EF4-FFF2-40B4-BE49-F238E27FC236}">
                <a16:creationId xmlns:a16="http://schemas.microsoft.com/office/drawing/2014/main" id="{9B46063E-CCDC-5449-3823-75C7F522EA96}"/>
              </a:ext>
            </a:extLst>
          </p:cNvPr>
          <p:cNvSpPr/>
          <p:nvPr/>
        </p:nvSpPr>
        <p:spPr>
          <a:xfrm>
            <a:off x="14639255" y="7938524"/>
            <a:ext cx="2570643" cy="1915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dirty="0">
                <a:solidFill>
                  <a:prstClr val="black"/>
                </a:solidFill>
                <a:latin typeface="Aptos" panose="02110004020202020204"/>
              </a:rPr>
              <a:t>[ Persona ]</a:t>
            </a:r>
          </a:p>
          <a:p>
            <a:pPr algn="ctr" defTabSz="1371600"/>
            <a:endParaRPr lang="en-US" dirty="0">
              <a:solidFill>
                <a:prstClr val="black"/>
              </a:solidFill>
              <a:latin typeface="Aptos" panose="02110004020202020204"/>
            </a:endParaRPr>
          </a:p>
        </p:txBody>
      </p:sp>
      <p:sp>
        <p:nvSpPr>
          <p:cNvPr id="22" name="Rectangle 21">
            <a:extLst>
              <a:ext uri="{FF2B5EF4-FFF2-40B4-BE49-F238E27FC236}">
                <a16:creationId xmlns:a16="http://schemas.microsoft.com/office/drawing/2014/main" id="{1E528458-FC0C-7612-4140-512D3225FC16}"/>
              </a:ext>
            </a:extLst>
          </p:cNvPr>
          <p:cNvSpPr/>
          <p:nvPr/>
        </p:nvSpPr>
        <p:spPr>
          <a:xfrm>
            <a:off x="14639255" y="8196618"/>
            <a:ext cx="2570643" cy="1915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dirty="0">
                <a:solidFill>
                  <a:prstClr val="black"/>
                </a:solidFill>
                <a:latin typeface="Aptos" panose="02110004020202020204"/>
              </a:rPr>
              <a:t>[ Task ]</a:t>
            </a:r>
          </a:p>
          <a:p>
            <a:pPr algn="ctr" defTabSz="1371600"/>
            <a:endParaRPr lang="en-US" dirty="0">
              <a:solidFill>
                <a:prstClr val="black"/>
              </a:solidFill>
              <a:latin typeface="Aptos" panose="02110004020202020204"/>
            </a:endParaRPr>
          </a:p>
        </p:txBody>
      </p:sp>
      <p:sp>
        <p:nvSpPr>
          <p:cNvPr id="23" name="Rectangle 22">
            <a:extLst>
              <a:ext uri="{FF2B5EF4-FFF2-40B4-BE49-F238E27FC236}">
                <a16:creationId xmlns:a16="http://schemas.microsoft.com/office/drawing/2014/main" id="{051F9D9A-4758-BCF8-BB77-F358F5E3775B}"/>
              </a:ext>
            </a:extLst>
          </p:cNvPr>
          <p:cNvSpPr/>
          <p:nvPr/>
        </p:nvSpPr>
        <p:spPr>
          <a:xfrm>
            <a:off x="14639255" y="8959172"/>
            <a:ext cx="2570643" cy="1915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dirty="0">
                <a:solidFill>
                  <a:prstClr val="black"/>
                </a:solidFill>
                <a:latin typeface="Aptos" panose="02110004020202020204"/>
              </a:rPr>
              <a:t>[ Context ]</a:t>
            </a:r>
          </a:p>
          <a:p>
            <a:pPr algn="ctr" defTabSz="1371600"/>
            <a:endParaRPr lang="en-US" dirty="0">
              <a:solidFill>
                <a:prstClr val="black"/>
              </a:solidFill>
              <a:latin typeface="Aptos" panose="02110004020202020204"/>
            </a:endParaRPr>
          </a:p>
        </p:txBody>
      </p:sp>
      <p:sp>
        <p:nvSpPr>
          <p:cNvPr id="24" name="Rectangle 23">
            <a:extLst>
              <a:ext uri="{FF2B5EF4-FFF2-40B4-BE49-F238E27FC236}">
                <a16:creationId xmlns:a16="http://schemas.microsoft.com/office/drawing/2014/main" id="{58BD5D4E-BE60-70E0-68DA-2E7C9C936731}"/>
              </a:ext>
            </a:extLst>
          </p:cNvPr>
          <p:cNvSpPr/>
          <p:nvPr/>
        </p:nvSpPr>
        <p:spPr>
          <a:xfrm>
            <a:off x="14639255" y="9314354"/>
            <a:ext cx="2570643" cy="1915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dirty="0">
                <a:solidFill>
                  <a:prstClr val="black"/>
                </a:solidFill>
                <a:latin typeface="Aptos" panose="02110004020202020204"/>
              </a:rPr>
              <a:t>[ Examples ]</a:t>
            </a:r>
          </a:p>
          <a:p>
            <a:pPr algn="ctr" defTabSz="1371600"/>
            <a:endParaRPr lang="en-US" dirty="0">
              <a:solidFill>
                <a:prstClr val="black"/>
              </a:solidFill>
              <a:latin typeface="Aptos" panose="02110004020202020204"/>
            </a:endParaRPr>
          </a:p>
        </p:txBody>
      </p:sp>
      <p:sp>
        <p:nvSpPr>
          <p:cNvPr id="25" name="Rectangle 24">
            <a:extLst>
              <a:ext uri="{FF2B5EF4-FFF2-40B4-BE49-F238E27FC236}">
                <a16:creationId xmlns:a16="http://schemas.microsoft.com/office/drawing/2014/main" id="{ED9E6410-A31A-1919-7217-01697A379AF2}"/>
              </a:ext>
            </a:extLst>
          </p:cNvPr>
          <p:cNvSpPr/>
          <p:nvPr/>
        </p:nvSpPr>
        <p:spPr>
          <a:xfrm>
            <a:off x="14639255" y="9566255"/>
            <a:ext cx="2570643" cy="1915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dirty="0">
                <a:solidFill>
                  <a:prstClr val="black"/>
                </a:solidFill>
                <a:latin typeface="Aptos" panose="02110004020202020204"/>
              </a:rPr>
              <a:t>[ Format ]</a:t>
            </a:r>
          </a:p>
          <a:p>
            <a:pPr algn="ctr" defTabSz="1371600"/>
            <a:endParaRPr lang="en-US" dirty="0">
              <a:solidFill>
                <a:prstClr val="black"/>
              </a:solidFill>
              <a:latin typeface="Aptos" panose="02110004020202020204"/>
            </a:endParaRPr>
          </a:p>
        </p:txBody>
      </p:sp>
      <p:sp>
        <p:nvSpPr>
          <p:cNvPr id="26" name="Rectangle 25">
            <a:extLst>
              <a:ext uri="{FF2B5EF4-FFF2-40B4-BE49-F238E27FC236}">
                <a16:creationId xmlns:a16="http://schemas.microsoft.com/office/drawing/2014/main" id="{4B2A4CA3-7242-4EC9-4F7E-72CE2E0D48EC}"/>
              </a:ext>
            </a:extLst>
          </p:cNvPr>
          <p:cNvSpPr/>
          <p:nvPr/>
        </p:nvSpPr>
        <p:spPr>
          <a:xfrm>
            <a:off x="14639255" y="9853877"/>
            <a:ext cx="2570643" cy="1915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371600"/>
            <a:r>
              <a:rPr lang="en-US" dirty="0">
                <a:solidFill>
                  <a:prstClr val="black"/>
                </a:solidFill>
                <a:latin typeface="Aptos" panose="02110004020202020204"/>
              </a:rPr>
              <a:t>[ Tone ]</a:t>
            </a:r>
          </a:p>
          <a:p>
            <a:pPr algn="ctr" defTabSz="1371600"/>
            <a:endParaRPr lang="en-US" dirty="0">
              <a:solidFill>
                <a:prstClr val="black"/>
              </a:solidFill>
              <a:latin typeface="Aptos" panose="02110004020202020204"/>
            </a:endParaRPr>
          </a:p>
        </p:txBody>
      </p:sp>
      <p:sp>
        <p:nvSpPr>
          <p:cNvPr id="16" name="Slide Number Placeholder 8">
            <a:extLst>
              <a:ext uri="{FF2B5EF4-FFF2-40B4-BE49-F238E27FC236}">
                <a16:creationId xmlns:a16="http://schemas.microsoft.com/office/drawing/2014/main" id="{FCE27AFA-E040-7338-D5DE-9650FB80C659}"/>
              </a:ext>
            </a:extLst>
          </p:cNvPr>
          <p:cNvSpPr>
            <a:spLocks noGrp="1"/>
          </p:cNvSpPr>
          <p:nvPr>
            <p:ph type="sldNum" sz="quarter" idx="12"/>
          </p:nvPr>
        </p:nvSpPr>
        <p:spPr>
          <a:xfrm>
            <a:off x="15156658" y="9970484"/>
            <a:ext cx="2133600" cy="365125"/>
          </a:xfrm>
        </p:spPr>
        <p:txBody>
          <a:bodyPr/>
          <a:lstStyle/>
          <a:p>
            <a:fld id="{B6F15528-21DE-4FAA-801E-634DDDAF4B2B}" type="slidenum">
              <a:rPr lang="en-US" sz="1600" smtClean="0"/>
              <a:pPr/>
              <a:t>16</a:t>
            </a:fld>
            <a:endParaRPr lang="en-US" sz="1600" dirty="0"/>
          </a:p>
        </p:txBody>
      </p:sp>
    </p:spTree>
    <p:extLst>
      <p:ext uri="{BB962C8B-B14F-4D97-AF65-F5344CB8AC3E}">
        <p14:creationId xmlns:p14="http://schemas.microsoft.com/office/powerpoint/2010/main" val="4066986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TextBox 2"/>
          <p:cNvSpPr txBox="1"/>
          <p:nvPr/>
        </p:nvSpPr>
        <p:spPr>
          <a:xfrm>
            <a:off x="1299857" y="2944303"/>
            <a:ext cx="12275981" cy="4492577"/>
          </a:xfrm>
          <a:prstGeom prst="rect">
            <a:avLst/>
          </a:prstGeom>
        </p:spPr>
        <p:txBody>
          <a:bodyPr lIns="0" tIns="0" rIns="0" bIns="0" rtlCol="0" anchor="t">
            <a:spAutoFit/>
          </a:bodyPr>
          <a:lstStyle/>
          <a:p>
            <a:pPr>
              <a:lnSpc>
                <a:spcPts val="8807"/>
              </a:lnSpc>
            </a:pPr>
            <a:r>
              <a:rPr lang="en-US" sz="6775" spc="-169" dirty="0">
                <a:solidFill>
                  <a:srgbClr val="000000"/>
                </a:solidFill>
                <a:latin typeface="Cardo"/>
              </a:rPr>
              <a:t>How Are We Beginning to See Generative AI Implemented in Corporate Restructuring and Valuation?</a:t>
            </a:r>
          </a:p>
        </p:txBody>
      </p:sp>
    </p:spTree>
  </p:cSld>
  <p:clrMapOvr>
    <a:masterClrMapping/>
  </p:clrMapOvr>
  <p:transition>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006871" y="942975"/>
            <a:ext cx="16230600" cy="625877"/>
          </a:xfrm>
          <a:prstGeom prst="rect">
            <a:avLst/>
          </a:prstGeom>
        </p:spPr>
        <p:txBody>
          <a:bodyPr lIns="0" tIns="0" rIns="0" bIns="0" rtlCol="0" anchor="t">
            <a:spAutoFit/>
          </a:bodyPr>
          <a:lstStyle/>
          <a:p>
            <a:pPr>
              <a:lnSpc>
                <a:spcPts val="5200"/>
              </a:lnSpc>
              <a:spcBef>
                <a:spcPct val="0"/>
              </a:spcBef>
            </a:pPr>
            <a:r>
              <a:rPr lang="en-US" sz="3714" spc="297" dirty="0">
                <a:solidFill>
                  <a:srgbClr val="000000"/>
                </a:solidFill>
              </a:rPr>
              <a:t>Poll Question</a:t>
            </a:r>
          </a:p>
        </p:txBody>
      </p:sp>
      <p:sp>
        <p:nvSpPr>
          <p:cNvPr id="4" name="AutoShape 4"/>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sp>
        <p:nvSpPr>
          <p:cNvPr id="6" name="Slide Number Placeholder 8">
            <a:extLst>
              <a:ext uri="{FF2B5EF4-FFF2-40B4-BE49-F238E27FC236}">
                <a16:creationId xmlns:a16="http://schemas.microsoft.com/office/drawing/2014/main" id="{7838EBC4-3B2C-F8A8-A617-BC6673005300}"/>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18</a:t>
            </a:fld>
            <a:endParaRPr lang="en-US" sz="1600" dirty="0"/>
          </a:p>
        </p:txBody>
      </p:sp>
      <p:sp>
        <p:nvSpPr>
          <p:cNvPr id="11" name="TextBox 10">
            <a:extLst>
              <a:ext uri="{FF2B5EF4-FFF2-40B4-BE49-F238E27FC236}">
                <a16:creationId xmlns:a16="http://schemas.microsoft.com/office/drawing/2014/main" id="{001D0B96-7B93-05A8-DB17-4A204E6F7B7F}"/>
              </a:ext>
            </a:extLst>
          </p:cNvPr>
          <p:cNvSpPr txBox="1"/>
          <p:nvPr/>
        </p:nvSpPr>
        <p:spPr>
          <a:xfrm>
            <a:off x="2286000" y="4838700"/>
            <a:ext cx="13716000" cy="2286000"/>
          </a:xfrm>
          <a:prstGeom prst="rect">
            <a:avLst/>
          </a:prstGeom>
          <a:solidFill>
            <a:schemeClr val="bg2"/>
          </a:solidFill>
          <a:ln>
            <a:solidFill>
              <a:schemeClr val="tx1">
                <a:lumMod val="50000"/>
                <a:lumOff val="50000"/>
              </a:schemeClr>
            </a:solidFill>
          </a:ln>
        </p:spPr>
        <p:txBody>
          <a:bodyPr wrap="square" anchor="ctr">
            <a:spAutoFit/>
          </a:bodyPr>
          <a:lstStyle/>
          <a:p>
            <a:pPr algn="ctr"/>
            <a:r>
              <a:rPr lang="en-US" sz="5400" i="1" dirty="0">
                <a:latin typeface="+mj-lt"/>
                <a:ea typeface="Cardo" panose="020B0604020202020204" charset="-79"/>
                <a:cs typeface="Cardo" panose="020B0604020202020204" charset="-79"/>
              </a:rPr>
              <a:t>Have you used Generative AI in connection with your practice?</a:t>
            </a:r>
          </a:p>
        </p:txBody>
      </p:sp>
      <p:sp>
        <p:nvSpPr>
          <p:cNvPr id="12" name="Oval 11">
            <a:extLst>
              <a:ext uri="{FF2B5EF4-FFF2-40B4-BE49-F238E27FC236}">
                <a16:creationId xmlns:a16="http://schemas.microsoft.com/office/drawing/2014/main" id="{8D34148B-C160-ED1C-8DBF-625A09C07386}"/>
              </a:ext>
            </a:extLst>
          </p:cNvPr>
          <p:cNvSpPr/>
          <p:nvPr/>
        </p:nvSpPr>
        <p:spPr>
          <a:xfrm>
            <a:off x="8046712" y="3040380"/>
            <a:ext cx="2194560" cy="2103120"/>
          </a:xfrm>
          <a:prstGeom prst="ellipse">
            <a:avLst/>
          </a:prstGeom>
          <a:solidFill>
            <a:schemeClr val="bg1"/>
          </a:solidFill>
          <a:ln>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Graphic 13">
            <a:extLst>
              <a:ext uri="{FF2B5EF4-FFF2-40B4-BE49-F238E27FC236}">
                <a16:creationId xmlns:a16="http://schemas.microsoft.com/office/drawing/2014/main" id="{6393BDC3-84DC-F8AF-8B81-4325DD396FA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12472" y="3358515"/>
            <a:ext cx="1463040" cy="1463040"/>
          </a:xfrm>
          <a:prstGeom prst="rect">
            <a:avLst/>
          </a:prstGeom>
        </p:spPr>
      </p:pic>
    </p:spTree>
    <p:extLst>
      <p:ext uri="{BB962C8B-B14F-4D97-AF65-F5344CB8AC3E}">
        <p14:creationId xmlns:p14="http://schemas.microsoft.com/office/powerpoint/2010/main" val="2304308640"/>
      </p:ext>
    </p:extLst>
  </p:cSld>
  <p:clrMapOvr>
    <a:masterClrMapping/>
  </p:clrMapOvr>
  <p:transition>
    <p:wip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TextBox 2"/>
          <p:cNvSpPr txBox="1"/>
          <p:nvPr/>
        </p:nvSpPr>
        <p:spPr>
          <a:xfrm>
            <a:off x="1028700" y="2176228"/>
            <a:ext cx="15953207" cy="5984523"/>
          </a:xfrm>
          <a:prstGeom prst="rect">
            <a:avLst/>
          </a:prstGeom>
        </p:spPr>
        <p:txBody>
          <a:bodyPr lIns="0" tIns="0" rIns="0" bIns="0" rtlCol="0" anchor="t">
            <a:spAutoFit/>
          </a:bodyPr>
          <a:lstStyle/>
          <a:p>
            <a:pPr marL="431801" lvl="1" indent="-215900">
              <a:lnSpc>
                <a:spcPts val="2600"/>
              </a:lnSpc>
              <a:buFont typeface="Arial"/>
              <a:buChar char="•"/>
            </a:pPr>
            <a:r>
              <a:rPr lang="en-US" sz="2000" b="1" spc="-50" dirty="0">
                <a:solidFill>
                  <a:srgbClr val="000000"/>
                </a:solidFill>
              </a:rPr>
              <a:t>Automating Document Review</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can help automate this process by identifying key passages, summarizing information, and flagging documents that require human review. </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Drafting and Reviewing Legal Documents</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can help with drafting and reviewing legal documents, such as bankruptcy filings or restructuring plans. It can suggest language, check for errors, ensure compliance with applicable laws and regulations, and more. </a:t>
            </a:r>
            <a:r>
              <a:rPr lang="en-US" sz="2000" spc="-50" dirty="0" err="1">
                <a:solidFill>
                  <a:srgbClr val="000000"/>
                </a:solidFill>
              </a:rPr>
              <a:t>GenAI</a:t>
            </a:r>
            <a:r>
              <a:rPr lang="en-US" sz="2000" spc="-50" dirty="0">
                <a:solidFill>
                  <a:srgbClr val="000000"/>
                </a:solidFill>
              </a:rPr>
              <a:t> can assist in due diligence for corporate transactions by analyzing contracts and highlighting critical clauses.</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Legal Research</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can help with legal research by quickly searching through large amounts of legal texts to find relevant case law, statutes, and other sources.</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Client Communication</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can be used to create initial drafts of communication to clients, such as status updates, explanations of legal concepts, and summaries of recent developments.</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Training and Education</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can be used to create interactive training materials and simulations to help train lawyers and other professionals in bankruptcy and restructuring law.</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Case Management</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can help manage the various aspects of a case, from scheduling to task management, keeping track of deadlines, and more.</a:t>
            </a:r>
          </a:p>
          <a:p>
            <a:pPr>
              <a:lnSpc>
                <a:spcPts val="2600"/>
              </a:lnSpc>
            </a:pPr>
            <a:endParaRPr lang="en-US" sz="2000" spc="-50" dirty="0">
              <a:solidFill>
                <a:srgbClr val="000000"/>
              </a:solidFill>
              <a:latin typeface="Canva Sans"/>
            </a:endParaRPr>
          </a:p>
        </p:txBody>
      </p:sp>
      <p:sp>
        <p:nvSpPr>
          <p:cNvPr id="3" name="TextBox 3"/>
          <p:cNvSpPr txBox="1"/>
          <p:nvPr/>
        </p:nvSpPr>
        <p:spPr>
          <a:xfrm>
            <a:off x="1028700" y="942975"/>
            <a:ext cx="16230600" cy="1305826"/>
          </a:xfrm>
          <a:prstGeom prst="rect">
            <a:avLst/>
          </a:prstGeom>
        </p:spPr>
        <p:txBody>
          <a:bodyPr lIns="0" tIns="0" rIns="0" bIns="0" rtlCol="0" anchor="t">
            <a:spAutoFit/>
          </a:bodyPr>
          <a:lstStyle/>
          <a:p>
            <a:pPr>
              <a:lnSpc>
                <a:spcPts val="5200"/>
              </a:lnSpc>
            </a:pPr>
            <a:r>
              <a:rPr lang="en-US" sz="3714" spc="297" dirty="0">
                <a:solidFill>
                  <a:srgbClr val="000000"/>
                </a:solidFill>
              </a:rPr>
              <a:t>The Role of Generative AI in the Restructuring Legal Practice </a:t>
            </a:r>
          </a:p>
          <a:p>
            <a:pPr>
              <a:lnSpc>
                <a:spcPts val="5200"/>
              </a:lnSpc>
              <a:spcBef>
                <a:spcPct val="0"/>
              </a:spcBef>
            </a:pPr>
            <a:endParaRPr lang="en-US" sz="3714" spc="297" dirty="0">
              <a:solidFill>
                <a:srgbClr val="000000"/>
              </a:solidFill>
              <a:latin typeface="Didact Gothic"/>
            </a:endParaRPr>
          </a:p>
        </p:txBody>
      </p:sp>
      <p:sp>
        <p:nvSpPr>
          <p:cNvPr id="4" name="AutoShape 4"/>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sp>
        <p:nvSpPr>
          <p:cNvPr id="6" name="Slide Number Placeholder 8">
            <a:extLst>
              <a:ext uri="{FF2B5EF4-FFF2-40B4-BE49-F238E27FC236}">
                <a16:creationId xmlns:a16="http://schemas.microsoft.com/office/drawing/2014/main" id="{F626F8B0-2420-B7F0-6B4D-08A4E33B9160}"/>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19</a:t>
            </a:fld>
            <a:endParaRPr lang="en-US" sz="1600" dirty="0"/>
          </a:p>
        </p:txBody>
      </p:sp>
    </p:spTree>
  </p:cSld>
  <p:clrMapOvr>
    <a:masterClrMapping/>
  </p:clrMapOvr>
  <p:transition>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AutoShape 2"/>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latin typeface="+mj-lt"/>
            </a:endParaRPr>
          </a:p>
        </p:txBody>
      </p:sp>
      <p:sp>
        <p:nvSpPr>
          <p:cNvPr id="11" name="TextBox 11"/>
          <p:cNvSpPr txBox="1"/>
          <p:nvPr/>
        </p:nvSpPr>
        <p:spPr>
          <a:xfrm>
            <a:off x="1006871" y="942975"/>
            <a:ext cx="16230600" cy="623119"/>
          </a:xfrm>
          <a:prstGeom prst="rect">
            <a:avLst/>
          </a:prstGeom>
        </p:spPr>
        <p:txBody>
          <a:bodyPr lIns="0" tIns="0" rIns="0" bIns="0" rtlCol="0" anchor="t">
            <a:spAutoFit/>
          </a:bodyPr>
          <a:lstStyle/>
          <a:p>
            <a:pPr>
              <a:lnSpc>
                <a:spcPts val="5200"/>
              </a:lnSpc>
              <a:spcBef>
                <a:spcPct val="0"/>
              </a:spcBef>
            </a:pPr>
            <a:r>
              <a:rPr lang="en-US" sz="3714" spc="-92">
                <a:solidFill>
                  <a:srgbClr val="000000"/>
                </a:solidFill>
                <a:latin typeface="+mj-lt"/>
              </a:rPr>
              <a:t>Meet the Panel </a:t>
            </a:r>
          </a:p>
        </p:txBody>
      </p:sp>
      <p:grpSp>
        <p:nvGrpSpPr>
          <p:cNvPr id="3" name="Group 3"/>
          <p:cNvGrpSpPr/>
          <p:nvPr/>
        </p:nvGrpSpPr>
        <p:grpSpPr>
          <a:xfrm>
            <a:off x="1296989" y="2041642"/>
            <a:ext cx="3753485" cy="2580319"/>
            <a:chOff x="0" y="0"/>
            <a:chExt cx="5004646" cy="3440426"/>
          </a:xfrm>
        </p:grpSpPr>
        <p:pic>
          <p:nvPicPr>
            <p:cNvPr id="4" name="Picture 4"/>
            <p:cNvPicPr>
              <a:picLocks noChangeAspect="1"/>
            </p:cNvPicPr>
            <p:nvPr/>
          </p:nvPicPr>
          <p:blipFill>
            <a:blip r:embed="rId2"/>
            <a:srcRect l="1511" r="1511"/>
            <a:stretch>
              <a:fillRect/>
            </a:stretch>
          </p:blipFill>
          <p:spPr>
            <a:xfrm>
              <a:off x="0" y="0"/>
              <a:ext cx="5004646" cy="3440426"/>
            </a:xfrm>
            <a:prstGeom prst="rect">
              <a:avLst/>
            </a:prstGeom>
          </p:spPr>
        </p:pic>
      </p:grpSp>
      <p:grpSp>
        <p:nvGrpSpPr>
          <p:cNvPr id="5" name="Group 5"/>
          <p:cNvGrpSpPr/>
          <p:nvPr/>
        </p:nvGrpSpPr>
        <p:grpSpPr>
          <a:xfrm>
            <a:off x="6707189" y="2010555"/>
            <a:ext cx="3773952" cy="2616506"/>
            <a:chOff x="0" y="0"/>
            <a:chExt cx="5031935" cy="3488674"/>
          </a:xfrm>
        </p:grpSpPr>
        <p:pic>
          <p:nvPicPr>
            <p:cNvPr id="6" name="Picture 6"/>
            <p:cNvPicPr>
              <a:picLocks noChangeAspect="1"/>
            </p:cNvPicPr>
            <p:nvPr/>
          </p:nvPicPr>
          <p:blipFill>
            <a:blip r:embed="rId3"/>
            <a:srcRect t="2856" b="50893"/>
            <a:stretch>
              <a:fillRect/>
            </a:stretch>
          </p:blipFill>
          <p:spPr>
            <a:xfrm>
              <a:off x="0" y="0"/>
              <a:ext cx="5031935" cy="3488674"/>
            </a:xfrm>
            <a:prstGeom prst="rect">
              <a:avLst/>
            </a:prstGeom>
          </p:spPr>
        </p:pic>
      </p:grpSp>
      <p:grpSp>
        <p:nvGrpSpPr>
          <p:cNvPr id="12" name="Group 12"/>
          <p:cNvGrpSpPr/>
          <p:nvPr/>
        </p:nvGrpSpPr>
        <p:grpSpPr>
          <a:xfrm>
            <a:off x="1141396" y="4947658"/>
            <a:ext cx="4784329" cy="4156330"/>
            <a:chOff x="0" y="57150"/>
            <a:chExt cx="5235303" cy="5541774"/>
          </a:xfrm>
        </p:grpSpPr>
        <p:sp>
          <p:nvSpPr>
            <p:cNvPr id="13" name="TextBox 13"/>
            <p:cNvSpPr txBox="1"/>
            <p:nvPr/>
          </p:nvSpPr>
          <p:spPr>
            <a:xfrm>
              <a:off x="0" y="57150"/>
              <a:ext cx="5218251" cy="353601"/>
            </a:xfrm>
            <a:prstGeom prst="rect">
              <a:avLst/>
            </a:prstGeom>
          </p:spPr>
          <p:txBody>
            <a:bodyPr lIns="0" tIns="0" rIns="0" bIns="0" rtlCol="0" anchor="t">
              <a:spAutoFit/>
            </a:bodyPr>
            <a:lstStyle/>
            <a:p>
              <a:pPr>
                <a:lnSpc>
                  <a:spcPts val="2002"/>
                </a:lnSpc>
              </a:pPr>
              <a:r>
                <a:rPr lang="en-US" sz="2200" spc="176">
                  <a:solidFill>
                    <a:srgbClr val="000000"/>
                  </a:solidFill>
                  <a:latin typeface="+mj-lt"/>
                </a:rPr>
                <a:t>Kizzy Jarashow </a:t>
              </a:r>
            </a:p>
          </p:txBody>
        </p:sp>
        <p:sp>
          <p:nvSpPr>
            <p:cNvPr id="14" name="TextBox 14"/>
            <p:cNvSpPr txBox="1"/>
            <p:nvPr/>
          </p:nvSpPr>
          <p:spPr>
            <a:xfrm>
              <a:off x="0" y="501735"/>
              <a:ext cx="5235303" cy="494665"/>
            </a:xfrm>
            <a:prstGeom prst="rect">
              <a:avLst/>
            </a:prstGeom>
          </p:spPr>
          <p:txBody>
            <a:bodyPr lIns="0" tIns="0" rIns="0" bIns="0" rtlCol="0" anchor="t">
              <a:spAutoFit/>
            </a:bodyPr>
            <a:lstStyle/>
            <a:p>
              <a:pPr>
                <a:lnSpc>
                  <a:spcPts val="3080"/>
                </a:lnSpc>
              </a:pPr>
              <a:r>
                <a:rPr lang="en-US" sz="2200" spc="176">
                  <a:solidFill>
                    <a:srgbClr val="000000"/>
                  </a:solidFill>
                  <a:latin typeface="+mj-lt"/>
                </a:rPr>
                <a:t>Goodwin Procter LLP</a:t>
              </a:r>
            </a:p>
          </p:txBody>
        </p:sp>
        <p:sp>
          <p:nvSpPr>
            <p:cNvPr id="15" name="TextBox 15"/>
            <p:cNvSpPr txBox="1"/>
            <p:nvPr/>
          </p:nvSpPr>
          <p:spPr>
            <a:xfrm>
              <a:off x="0" y="1173353"/>
              <a:ext cx="5235303" cy="4425571"/>
            </a:xfrm>
            <a:prstGeom prst="rect">
              <a:avLst/>
            </a:prstGeom>
          </p:spPr>
          <p:txBody>
            <a:bodyPr lIns="0" tIns="0" rIns="0" bIns="0" rtlCol="0" anchor="t">
              <a:spAutoFit/>
            </a:bodyPr>
            <a:lstStyle/>
            <a:p>
              <a:pPr algn="just">
                <a:lnSpc>
                  <a:spcPts val="2029"/>
                </a:lnSpc>
              </a:pPr>
              <a:r>
                <a:rPr lang="en-US" sz="1500" spc="57" dirty="0">
                  <a:solidFill>
                    <a:srgbClr val="000000"/>
                  </a:solidFill>
                  <a:latin typeface="+mj-lt"/>
                </a:rPr>
                <a:t>Kizzy Jarashow is a partner in Goodwin’s Financial Restructuring practice. Kizzy represents debtors, creditors, equity holders, sponsors, special situations investors and other stakeholders in all aspects of complex corporate restructurings, including Chapter 11 cases, out-of-court restructurings, work-outs, and distressed debt investments and acquisitions. Kizzy has represented clients in a variety of industries, including energy, retail, technology, manufacturing, health care, automotive, media, hospitality and gaming, education, financial services and real estate. </a:t>
              </a:r>
            </a:p>
            <a:p>
              <a:pPr>
                <a:lnSpc>
                  <a:spcPts val="2029"/>
                </a:lnSpc>
              </a:pPr>
              <a:endParaRPr lang="en-US" sz="1449" spc="57" dirty="0">
                <a:solidFill>
                  <a:srgbClr val="000000"/>
                </a:solidFill>
                <a:latin typeface="+mj-lt"/>
              </a:endParaRPr>
            </a:p>
            <a:p>
              <a:pPr>
                <a:lnSpc>
                  <a:spcPts val="2029"/>
                </a:lnSpc>
              </a:pPr>
              <a:endParaRPr lang="en-US" sz="1449" spc="57" dirty="0">
                <a:solidFill>
                  <a:srgbClr val="000000"/>
                </a:solidFill>
                <a:latin typeface="+mj-lt"/>
              </a:endParaRPr>
            </a:p>
          </p:txBody>
        </p:sp>
      </p:grpSp>
      <p:grpSp>
        <p:nvGrpSpPr>
          <p:cNvPr id="16" name="Group 16"/>
          <p:cNvGrpSpPr/>
          <p:nvPr/>
        </p:nvGrpSpPr>
        <p:grpSpPr>
          <a:xfrm>
            <a:off x="11508294" y="2397838"/>
            <a:ext cx="5467769" cy="7384605"/>
            <a:chOff x="-43485" y="41315"/>
            <a:chExt cx="4939842" cy="13728909"/>
          </a:xfrm>
        </p:grpSpPr>
        <p:sp>
          <p:nvSpPr>
            <p:cNvPr id="17" name="TextBox 17"/>
            <p:cNvSpPr txBox="1"/>
            <p:nvPr/>
          </p:nvSpPr>
          <p:spPr>
            <a:xfrm>
              <a:off x="-43485" y="41315"/>
              <a:ext cx="4880409" cy="508659"/>
            </a:xfrm>
            <a:prstGeom prst="rect">
              <a:avLst/>
            </a:prstGeom>
          </p:spPr>
          <p:txBody>
            <a:bodyPr lIns="0" tIns="0" rIns="0" bIns="0" rtlCol="0" anchor="t">
              <a:spAutoFit/>
            </a:bodyPr>
            <a:lstStyle/>
            <a:p>
              <a:pPr>
                <a:lnSpc>
                  <a:spcPts val="2002"/>
                </a:lnSpc>
              </a:pPr>
              <a:r>
                <a:rPr lang="en-US" sz="2400" spc="92" dirty="0">
                  <a:solidFill>
                    <a:srgbClr val="000000"/>
                  </a:solidFill>
                  <a:latin typeface="+mj-lt"/>
                  <a:ea typeface="Didact Gothic"/>
                </a:rPr>
                <a:t>Judge Lisa Beckerman</a:t>
              </a:r>
              <a:endParaRPr lang="en-US" sz="2200" spc="176" dirty="0">
                <a:solidFill>
                  <a:srgbClr val="000000"/>
                </a:solidFill>
                <a:latin typeface="+mj-lt"/>
              </a:endParaRPr>
            </a:p>
          </p:txBody>
        </p:sp>
        <p:sp>
          <p:nvSpPr>
            <p:cNvPr id="18" name="TextBox 18"/>
            <p:cNvSpPr txBox="1"/>
            <p:nvPr/>
          </p:nvSpPr>
          <p:spPr>
            <a:xfrm>
              <a:off x="0" y="501735"/>
              <a:ext cx="4896357" cy="3005455"/>
            </a:xfrm>
            <a:prstGeom prst="rect">
              <a:avLst/>
            </a:prstGeom>
          </p:spPr>
          <p:txBody>
            <a:bodyPr lIns="0" tIns="0" rIns="0" bIns="0" rtlCol="0" anchor="t">
              <a:spAutoFit/>
            </a:bodyPr>
            <a:lstStyle/>
            <a:p>
              <a:pPr>
                <a:lnSpc>
                  <a:spcPts val="3080"/>
                </a:lnSpc>
              </a:pPr>
              <a:r>
                <a:rPr lang="en-US" sz="2000" spc="92" dirty="0" err="1">
                  <a:solidFill>
                    <a:srgbClr val="000000"/>
                  </a:solidFill>
                  <a:ea typeface="Didact Gothic"/>
                </a:rPr>
                <a:t>Bankr</a:t>
              </a:r>
              <a:r>
                <a:rPr lang="en-US" sz="2000" spc="92" dirty="0">
                  <a:solidFill>
                    <a:srgbClr val="000000"/>
                  </a:solidFill>
                  <a:ea typeface="Didact Gothic"/>
                </a:rPr>
                <a:t>. S.D.N.Y.</a:t>
              </a:r>
              <a:endParaRPr lang="en-US" sz="2000" spc="92" dirty="0">
                <a:solidFill>
                  <a:srgbClr val="000000"/>
                </a:solidFill>
              </a:endParaRPr>
            </a:p>
            <a:p>
              <a:pPr>
                <a:lnSpc>
                  <a:spcPts val="3080"/>
                </a:lnSpc>
              </a:pPr>
              <a:endParaRPr lang="en-US" sz="2200" spc="176" dirty="0">
                <a:solidFill>
                  <a:srgbClr val="000000"/>
                </a:solidFill>
                <a:latin typeface="+mj-lt"/>
              </a:endParaRPr>
            </a:p>
            <a:p>
              <a:pPr>
                <a:lnSpc>
                  <a:spcPts val="3080"/>
                </a:lnSpc>
              </a:pPr>
              <a:endParaRPr lang="en-US" sz="2200" spc="176" dirty="0">
                <a:solidFill>
                  <a:srgbClr val="000000"/>
                </a:solidFill>
                <a:latin typeface="+mj-lt"/>
              </a:endParaRPr>
            </a:p>
            <a:p>
              <a:pPr>
                <a:lnSpc>
                  <a:spcPts val="3080"/>
                </a:lnSpc>
              </a:pPr>
              <a:endParaRPr lang="en-US" sz="2200" spc="176" dirty="0">
                <a:solidFill>
                  <a:srgbClr val="000000"/>
                </a:solidFill>
                <a:latin typeface="+mj-lt"/>
              </a:endParaRPr>
            </a:p>
          </p:txBody>
        </p:sp>
        <p:sp>
          <p:nvSpPr>
            <p:cNvPr id="19" name="TextBox 19"/>
            <p:cNvSpPr txBox="1"/>
            <p:nvPr/>
          </p:nvSpPr>
          <p:spPr>
            <a:xfrm>
              <a:off x="-15948" y="1419745"/>
              <a:ext cx="4896357" cy="12350479"/>
            </a:xfrm>
            <a:prstGeom prst="rect">
              <a:avLst/>
            </a:prstGeom>
          </p:spPr>
          <p:txBody>
            <a:bodyPr lIns="0" tIns="0" rIns="0" bIns="0" rtlCol="0" anchor="t">
              <a:spAutoFit/>
            </a:bodyPr>
            <a:lstStyle/>
            <a:p>
              <a:pPr algn="l"/>
              <a:r>
                <a:rPr lang="en-US" sz="1600" b="0" i="0" dirty="0">
                  <a:solidFill>
                    <a:srgbClr val="212121"/>
                  </a:solidFill>
                  <a:effectLst/>
                  <a:latin typeface="arial" panose="020B0604020202020204" pitchFamily="34" charset="0"/>
                </a:rPr>
                <a:t>Lisa G. Beckerman was sworn in as a United States Bankruptcy Judge for the Southern District of New York on February 26, 2021. </a:t>
              </a:r>
            </a:p>
            <a:p>
              <a:pPr algn="l"/>
              <a:endParaRPr lang="en-US" sz="1600" b="0" i="0" dirty="0">
                <a:solidFill>
                  <a:srgbClr val="212121"/>
                </a:solidFill>
                <a:effectLst/>
                <a:latin typeface="opensans-regular"/>
              </a:endParaRPr>
            </a:p>
            <a:p>
              <a:pPr algn="l"/>
              <a:r>
                <a:rPr lang="en-US" sz="1600" b="0" i="0" dirty="0">
                  <a:solidFill>
                    <a:srgbClr val="212121"/>
                  </a:solidFill>
                  <a:effectLst/>
                  <a:latin typeface="arial" panose="020B0604020202020204" pitchFamily="34" charset="0"/>
                </a:rPr>
                <a:t>Judge Beckerman received an A.B. from University of Chicago in 1984, an M.B.A. from University of Texas in 1986 and a J.D. from Boston University in 1989. From May 1999 until she was appointed to the bench, she was a partner in the financial restructuring group at Akin Gump Strauss Hauer &amp; Feld LLP.   From September 1989 until May 1999, she was an associate and then a partner in the bankruptcy group at Stroock &amp; Stroock &amp; Lavan LLP. </a:t>
              </a:r>
            </a:p>
            <a:p>
              <a:pPr algn="l"/>
              <a:endParaRPr lang="en-US" sz="1600" b="0" i="0" dirty="0">
                <a:solidFill>
                  <a:srgbClr val="212121"/>
                </a:solidFill>
                <a:effectLst/>
                <a:latin typeface="opensans-regular"/>
              </a:endParaRPr>
            </a:p>
            <a:p>
              <a:pPr algn="l"/>
              <a:r>
                <a:rPr lang="en-US" sz="1600" b="0" i="0" dirty="0">
                  <a:solidFill>
                    <a:srgbClr val="212121"/>
                  </a:solidFill>
                  <a:effectLst/>
                  <a:latin typeface="arial" panose="020B0604020202020204" pitchFamily="34" charset="0"/>
                </a:rPr>
                <a:t>Prior to her appointment, she served as a co-chair of the Executive Committee of UJA-Federation of New York's Bankruptcy and Reorganization Group, a co-chair and as a member of the Advisory Board of the American Bankruptcy Institute’s New York City Bankruptcy Conference, and a member of the Board of  Directors of the American Bankruptcy Institute from 2013 through 2019.</a:t>
              </a:r>
            </a:p>
            <a:p>
              <a:pPr algn="l"/>
              <a:endParaRPr lang="en-US" sz="1600" b="0" i="0" dirty="0">
                <a:solidFill>
                  <a:srgbClr val="212121"/>
                </a:solidFill>
                <a:effectLst/>
                <a:latin typeface="opensans-regular"/>
              </a:endParaRPr>
            </a:p>
            <a:p>
              <a:pPr algn="l"/>
              <a:r>
                <a:rPr lang="en-US" sz="1600" b="0" i="0" dirty="0">
                  <a:solidFill>
                    <a:srgbClr val="212121"/>
                  </a:solidFill>
                  <a:effectLst/>
                  <a:latin typeface="arial" panose="020B0604020202020204" pitchFamily="34" charset="0"/>
                </a:rPr>
                <a:t>Judge Beckerman is a Fellow of the American College of Bankruptcy.  She is a member of the National Conference of Bankruptcy Judges (NCBJ) and the 2021 NCBJ Education Committee.  She is a member of the Dean’s Advisory Board for Boston University School of Law.</a:t>
              </a:r>
              <a:endParaRPr lang="en-US" sz="1600" b="0" i="0" dirty="0">
                <a:solidFill>
                  <a:srgbClr val="212121"/>
                </a:solidFill>
                <a:effectLst/>
                <a:latin typeface="opensans-regular"/>
              </a:endParaRPr>
            </a:p>
            <a:p>
              <a:pPr>
                <a:lnSpc>
                  <a:spcPts val="2029"/>
                </a:lnSpc>
              </a:pPr>
              <a:endParaRPr lang="en-US" sz="1449" spc="57" dirty="0">
                <a:solidFill>
                  <a:srgbClr val="000000"/>
                </a:solidFill>
                <a:latin typeface="+mj-lt"/>
              </a:endParaRPr>
            </a:p>
          </p:txBody>
        </p:sp>
      </p:grpSp>
      <p:grpSp>
        <p:nvGrpSpPr>
          <p:cNvPr id="20" name="Group 20"/>
          <p:cNvGrpSpPr/>
          <p:nvPr/>
        </p:nvGrpSpPr>
        <p:grpSpPr>
          <a:xfrm>
            <a:off x="6398583" y="4882541"/>
            <a:ext cx="4652005" cy="4472763"/>
            <a:chOff x="0" y="57150"/>
            <a:chExt cx="5031935" cy="5963685"/>
          </a:xfrm>
        </p:grpSpPr>
        <p:sp>
          <p:nvSpPr>
            <p:cNvPr id="21" name="TextBox 21"/>
            <p:cNvSpPr txBox="1"/>
            <p:nvPr/>
          </p:nvSpPr>
          <p:spPr>
            <a:xfrm>
              <a:off x="0" y="57150"/>
              <a:ext cx="5015546" cy="353601"/>
            </a:xfrm>
            <a:prstGeom prst="rect">
              <a:avLst/>
            </a:prstGeom>
          </p:spPr>
          <p:txBody>
            <a:bodyPr lIns="0" tIns="0" rIns="0" bIns="0" rtlCol="0" anchor="t">
              <a:spAutoFit/>
            </a:bodyPr>
            <a:lstStyle/>
            <a:p>
              <a:pPr>
                <a:lnSpc>
                  <a:spcPts val="2002"/>
                </a:lnSpc>
              </a:pPr>
              <a:r>
                <a:rPr lang="en-US" sz="2200" spc="176" dirty="0">
                  <a:solidFill>
                    <a:srgbClr val="000000"/>
                  </a:solidFill>
                  <a:latin typeface="+mj-lt"/>
                </a:rPr>
                <a:t>Richelle Kalnit </a:t>
              </a:r>
            </a:p>
          </p:txBody>
        </p:sp>
        <p:sp>
          <p:nvSpPr>
            <p:cNvPr id="22" name="TextBox 22"/>
            <p:cNvSpPr txBox="1"/>
            <p:nvPr/>
          </p:nvSpPr>
          <p:spPr>
            <a:xfrm>
              <a:off x="0" y="501735"/>
              <a:ext cx="5031935" cy="494665"/>
            </a:xfrm>
            <a:prstGeom prst="rect">
              <a:avLst/>
            </a:prstGeom>
          </p:spPr>
          <p:txBody>
            <a:bodyPr lIns="0" tIns="0" rIns="0" bIns="0" rtlCol="0" anchor="t">
              <a:spAutoFit/>
            </a:bodyPr>
            <a:lstStyle/>
            <a:p>
              <a:pPr>
                <a:lnSpc>
                  <a:spcPts val="3080"/>
                </a:lnSpc>
              </a:pPr>
              <a:r>
                <a:rPr lang="en-US" sz="2200" spc="176" dirty="0">
                  <a:solidFill>
                    <a:srgbClr val="000000"/>
                  </a:solidFill>
                  <a:latin typeface="+mj-lt"/>
                </a:rPr>
                <a:t>Hilco Streambank </a:t>
              </a:r>
            </a:p>
          </p:txBody>
        </p:sp>
        <p:sp>
          <p:nvSpPr>
            <p:cNvPr id="23" name="TextBox 23"/>
            <p:cNvSpPr txBox="1"/>
            <p:nvPr/>
          </p:nvSpPr>
          <p:spPr>
            <a:xfrm>
              <a:off x="0" y="1173353"/>
              <a:ext cx="5031935" cy="4847482"/>
            </a:xfrm>
            <a:prstGeom prst="rect">
              <a:avLst/>
            </a:prstGeom>
          </p:spPr>
          <p:txBody>
            <a:bodyPr lIns="0" tIns="0" rIns="0" bIns="0" rtlCol="0" anchor="t">
              <a:spAutoFit/>
            </a:bodyPr>
            <a:lstStyle/>
            <a:p>
              <a:pPr algn="just">
                <a:lnSpc>
                  <a:spcPts val="2029"/>
                </a:lnSpc>
              </a:pPr>
              <a:r>
                <a:rPr lang="en-US" sz="1500" spc="57" dirty="0">
                  <a:solidFill>
                    <a:srgbClr val="000000"/>
                  </a:solidFill>
                  <a:latin typeface="+mj-lt"/>
                </a:rPr>
                <a:t>Richelle Kalnit is a senior vice president with Hilco Streambank. She manages intellectual property advisory engagements for companies, lenders and stakeholders. Richelle has experience in the sale of intangible assets in bankruptcy, Article 9 foreclosure transactions, out-of-court sale processes, receiverships and assignments for the benefit of creditors. Having managed sale processes for assets including brands, software, patent portfolios, digital assets and marketplace accounts, she is well-versed in structuring sale processes and bringing those processes to value maximizing conclusions, whether through creative auction techniques or private transactions. </a:t>
              </a:r>
            </a:p>
            <a:p>
              <a:pPr>
                <a:lnSpc>
                  <a:spcPts val="2520"/>
                </a:lnSpc>
              </a:pPr>
              <a:endParaRPr lang="en-US" sz="1800" spc="72" dirty="0">
                <a:solidFill>
                  <a:srgbClr val="000000"/>
                </a:solidFill>
                <a:latin typeface="+mj-lt"/>
              </a:endParaRPr>
            </a:p>
          </p:txBody>
        </p:sp>
      </p:grpSp>
      <p:sp>
        <p:nvSpPr>
          <p:cNvPr id="8" name="TextBox 7">
            <a:extLst>
              <a:ext uri="{FF2B5EF4-FFF2-40B4-BE49-F238E27FC236}">
                <a16:creationId xmlns:a16="http://schemas.microsoft.com/office/drawing/2014/main" id="{B87C0369-09FE-B6A2-62AF-DD04B9E4351B}"/>
              </a:ext>
            </a:extLst>
          </p:cNvPr>
          <p:cNvSpPr txBox="1"/>
          <p:nvPr/>
        </p:nvSpPr>
        <p:spPr>
          <a:xfrm>
            <a:off x="17030711" y="9605546"/>
            <a:ext cx="647689" cy="338554"/>
          </a:xfrm>
          <a:prstGeom prst="rect">
            <a:avLst/>
          </a:prstGeom>
          <a:noFill/>
        </p:spPr>
        <p:txBody>
          <a:bodyPr wrap="square" rtlCol="0">
            <a:spAutoFit/>
          </a:bodyPr>
          <a:lstStyle/>
          <a:p>
            <a:r>
              <a:rPr lang="en-US" sz="1600" dirty="0">
                <a:solidFill>
                  <a:schemeClr val="tx1">
                    <a:lumMod val="65000"/>
                    <a:lumOff val="35000"/>
                  </a:schemeClr>
                </a:solidFill>
              </a:rPr>
              <a:t>2</a:t>
            </a:r>
          </a:p>
        </p:txBody>
      </p:sp>
    </p:spTree>
  </p:cSld>
  <p:clrMapOvr>
    <a:masterClrMapping/>
  </p:clrMapOvr>
  <p:transition>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D470A1-0BDA-6144-3B68-E40A68768E1E}"/>
            </a:ext>
          </a:extLst>
        </p:cNvPr>
        <p:cNvGrpSpPr/>
        <p:nvPr/>
      </p:nvGrpSpPr>
      <p:grpSpPr>
        <a:xfrm>
          <a:off x="0" y="0"/>
          <a:ext cx="0" cy="0"/>
          <a:chOff x="0" y="0"/>
          <a:chExt cx="0" cy="0"/>
        </a:xfrm>
      </p:grpSpPr>
      <p:sp>
        <p:nvSpPr>
          <p:cNvPr id="3" name="TextBox 3">
            <a:extLst>
              <a:ext uri="{FF2B5EF4-FFF2-40B4-BE49-F238E27FC236}">
                <a16:creationId xmlns:a16="http://schemas.microsoft.com/office/drawing/2014/main" id="{C6A0B94B-70F9-E2AA-A541-A4B055A69777}"/>
              </a:ext>
            </a:extLst>
          </p:cNvPr>
          <p:cNvSpPr txBox="1"/>
          <p:nvPr/>
        </p:nvSpPr>
        <p:spPr>
          <a:xfrm>
            <a:off x="1006871" y="942975"/>
            <a:ext cx="16230600" cy="625877"/>
          </a:xfrm>
          <a:prstGeom prst="rect">
            <a:avLst/>
          </a:prstGeom>
        </p:spPr>
        <p:txBody>
          <a:bodyPr lIns="0" tIns="0" rIns="0" bIns="0" rtlCol="0" anchor="t">
            <a:spAutoFit/>
          </a:bodyPr>
          <a:lstStyle/>
          <a:p>
            <a:pPr marL="0" marR="0" lvl="0" indent="0" algn="l" defTabSz="914400" rtl="0" eaLnBrk="1" fontAlgn="auto" latinLnBrk="0" hangingPunct="1">
              <a:lnSpc>
                <a:spcPts val="5200"/>
              </a:lnSpc>
              <a:spcBef>
                <a:spcPct val="0"/>
              </a:spcBef>
              <a:spcAft>
                <a:spcPts val="0"/>
              </a:spcAft>
              <a:buClrTx/>
              <a:buSzTx/>
              <a:buFontTx/>
              <a:buNone/>
              <a:tabLst/>
              <a:defRPr/>
            </a:pPr>
            <a:r>
              <a:rPr kumimoji="0" lang="en-US" sz="3714" b="0" i="0" u="none" strike="noStrike" kern="1200" cap="none" spc="297" normalizeH="0" baseline="0" noProof="0" dirty="0">
                <a:ln>
                  <a:noFill/>
                </a:ln>
                <a:solidFill>
                  <a:srgbClr val="000000"/>
                </a:solidFill>
                <a:effectLst/>
                <a:uLnTx/>
                <a:uFillTx/>
                <a:latin typeface="Calibri"/>
                <a:ea typeface="+mn-ea"/>
                <a:cs typeface="+mn-cs"/>
              </a:rPr>
              <a:t>Poll Question</a:t>
            </a:r>
          </a:p>
        </p:txBody>
      </p:sp>
      <p:sp>
        <p:nvSpPr>
          <p:cNvPr id="4" name="AutoShape 4">
            <a:extLst>
              <a:ext uri="{FF2B5EF4-FFF2-40B4-BE49-F238E27FC236}">
                <a16:creationId xmlns:a16="http://schemas.microsoft.com/office/drawing/2014/main" id="{F4C8E3D4-B26B-2B9F-3FB5-D5012E8A1E58}"/>
              </a:ext>
            </a:extLst>
          </p:cNvPr>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Slide Number Placeholder 8">
            <a:extLst>
              <a:ext uri="{FF2B5EF4-FFF2-40B4-BE49-F238E27FC236}">
                <a16:creationId xmlns:a16="http://schemas.microsoft.com/office/drawing/2014/main" id="{56FD9DA6-709D-8DB6-1799-6C57D8DA4001}"/>
              </a:ext>
            </a:extLst>
          </p:cNvPr>
          <p:cNvSpPr>
            <a:spLocks noGrp="1"/>
          </p:cNvSpPr>
          <p:nvPr>
            <p:ph type="sldNum" sz="quarter" idx="12"/>
          </p:nvPr>
        </p:nvSpPr>
        <p:spPr>
          <a:xfrm>
            <a:off x="15125689" y="9563100"/>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AF1D6C1E-1E63-2D49-8473-8AD7C117C2AC}"/>
              </a:ext>
            </a:extLst>
          </p:cNvPr>
          <p:cNvSpPr txBox="1"/>
          <p:nvPr/>
        </p:nvSpPr>
        <p:spPr>
          <a:xfrm>
            <a:off x="2285992" y="4821555"/>
            <a:ext cx="13716000" cy="2286000"/>
          </a:xfrm>
          <a:prstGeom prst="rect">
            <a:avLst/>
          </a:prstGeom>
          <a:solidFill>
            <a:schemeClr val="bg2"/>
          </a:solidFill>
          <a:ln>
            <a:solidFill>
              <a:schemeClr val="tx1">
                <a:lumMod val="50000"/>
                <a:lumOff val="50000"/>
              </a:schemeClr>
            </a:solidFill>
          </a:ln>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1" u="none" strike="noStrike" kern="1200" cap="none" spc="0" normalizeH="0" baseline="0" noProof="0" dirty="0">
                <a:ln>
                  <a:noFill/>
                </a:ln>
                <a:solidFill>
                  <a:prstClr val="black"/>
                </a:solidFill>
                <a:effectLst/>
                <a:uLnTx/>
                <a:uFillTx/>
                <a:latin typeface="Calibri"/>
                <a:ea typeface="Cardo" panose="020B0604020202020204" charset="-79"/>
                <a:cs typeface="Cardo" panose="020B0604020202020204" charset="-79"/>
              </a:rPr>
              <a:t>If you have used Generative AI, what have you used it for?</a:t>
            </a:r>
          </a:p>
        </p:txBody>
      </p:sp>
      <p:sp>
        <p:nvSpPr>
          <p:cNvPr id="12" name="Oval 11">
            <a:extLst>
              <a:ext uri="{FF2B5EF4-FFF2-40B4-BE49-F238E27FC236}">
                <a16:creationId xmlns:a16="http://schemas.microsoft.com/office/drawing/2014/main" id="{E56A6B4D-ACF2-CE3A-FF2A-1906DA319B49}"/>
              </a:ext>
            </a:extLst>
          </p:cNvPr>
          <p:cNvSpPr/>
          <p:nvPr/>
        </p:nvSpPr>
        <p:spPr>
          <a:xfrm>
            <a:off x="8046712" y="3040380"/>
            <a:ext cx="2194560" cy="2103120"/>
          </a:xfrm>
          <a:prstGeom prst="ellipse">
            <a:avLst/>
          </a:prstGeom>
          <a:solidFill>
            <a:schemeClr val="bg1"/>
          </a:solidFill>
          <a:ln>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4" name="Graphic 13">
            <a:extLst>
              <a:ext uri="{FF2B5EF4-FFF2-40B4-BE49-F238E27FC236}">
                <a16:creationId xmlns:a16="http://schemas.microsoft.com/office/drawing/2014/main" id="{C1F0B9C4-4935-34CC-7C50-E264C7693A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12472" y="3358515"/>
            <a:ext cx="1463040" cy="1463040"/>
          </a:xfrm>
          <a:prstGeom prst="rect">
            <a:avLst/>
          </a:prstGeom>
        </p:spPr>
      </p:pic>
    </p:spTree>
    <p:extLst>
      <p:ext uri="{BB962C8B-B14F-4D97-AF65-F5344CB8AC3E}">
        <p14:creationId xmlns:p14="http://schemas.microsoft.com/office/powerpoint/2010/main" val="4231359614"/>
      </p:ext>
    </p:extLst>
  </p:cSld>
  <p:clrMapOvr>
    <a:masterClrMapping/>
  </p:clrMapOvr>
  <p:transition>
    <p:wip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TextBox 2"/>
          <p:cNvSpPr txBox="1"/>
          <p:nvPr/>
        </p:nvSpPr>
        <p:spPr>
          <a:xfrm>
            <a:off x="1299857" y="3498945"/>
            <a:ext cx="11349343" cy="2235548"/>
          </a:xfrm>
          <a:prstGeom prst="rect">
            <a:avLst/>
          </a:prstGeom>
        </p:spPr>
        <p:txBody>
          <a:bodyPr wrap="square" lIns="0" tIns="0" rIns="0" bIns="0" rtlCol="0" anchor="t">
            <a:spAutoFit/>
          </a:bodyPr>
          <a:lstStyle/>
          <a:p>
            <a:pPr>
              <a:lnSpc>
                <a:spcPts val="8807"/>
              </a:lnSpc>
            </a:pPr>
            <a:r>
              <a:rPr lang="en-US" sz="6775" spc="-169" dirty="0">
                <a:solidFill>
                  <a:srgbClr val="000000"/>
                </a:solidFill>
                <a:latin typeface="Cardo"/>
              </a:rPr>
              <a:t>What AI Tools Are Utilized by Lawyers and in Restructuring?</a:t>
            </a:r>
          </a:p>
        </p:txBody>
      </p:sp>
    </p:spTree>
  </p:cSld>
  <p:clrMapOvr>
    <a:masterClrMapping/>
  </p:clrMapOvr>
  <p:transition>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32F1B9-4007-3831-5D6A-A6110AC6B6C4}"/>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BFB910A2-0DB8-7E98-0A3B-F8E681363CC3}"/>
              </a:ext>
            </a:extLst>
          </p:cNvPr>
          <p:cNvSpPr txBox="1"/>
          <p:nvPr/>
        </p:nvSpPr>
        <p:spPr>
          <a:xfrm>
            <a:off x="1028694" y="1814911"/>
            <a:ext cx="11239506" cy="8651920"/>
          </a:xfrm>
          <a:prstGeom prst="rect">
            <a:avLst/>
          </a:prstGeom>
        </p:spPr>
        <p:txBody>
          <a:bodyPr wrap="square" lIns="0" tIns="0" rIns="0" bIns="0" rtlCol="0" anchor="t">
            <a:spAutoFit/>
          </a:bodyPr>
          <a:lstStyle/>
          <a:p>
            <a:pPr>
              <a:lnSpc>
                <a:spcPts val="2600"/>
              </a:lnSpc>
            </a:pPr>
            <a:endParaRPr lang="en-US" sz="2000" spc="-50" dirty="0">
              <a:solidFill>
                <a:srgbClr val="000000"/>
              </a:solidFill>
              <a:latin typeface="Canva Sans"/>
            </a:endParaRPr>
          </a:p>
          <a:p>
            <a:pPr marL="431801" lvl="1" indent="-215900">
              <a:lnSpc>
                <a:spcPts val="2600"/>
              </a:lnSpc>
              <a:buFont typeface="Arial"/>
              <a:buChar char="•"/>
            </a:pPr>
            <a:r>
              <a:rPr lang="en-US" sz="2000" b="1" spc="-50" dirty="0">
                <a:solidFill>
                  <a:srgbClr val="000000"/>
                </a:solidFill>
              </a:rPr>
              <a:t>General </a:t>
            </a:r>
          </a:p>
          <a:p>
            <a:pPr marL="889001" lvl="2" indent="-215900">
              <a:lnSpc>
                <a:spcPts val="2600"/>
              </a:lnSpc>
              <a:buFont typeface="Arial"/>
              <a:buChar char="•"/>
            </a:pPr>
            <a:r>
              <a:rPr lang="en-US" sz="2000" b="1" spc="-50" dirty="0">
                <a:solidFill>
                  <a:srgbClr val="000000"/>
                </a:solidFill>
              </a:rPr>
              <a:t>Microsoft Copilot</a:t>
            </a:r>
            <a:r>
              <a:rPr lang="en-US" sz="2000" spc="-50" dirty="0">
                <a:solidFill>
                  <a:srgbClr val="000000"/>
                </a:solidFill>
              </a:rPr>
              <a:t>: (i) “Chatbots” which offers a number of different chatbot services, (ii) “Voice” which allows users to engage with Copilot in real-time voice conversations as it has the capability to understand and generate audio, and (iii) Labs which allows Copilot to “reason” through more complex queries </a:t>
            </a:r>
          </a:p>
          <a:p>
            <a:pPr marL="889001" lvl="2" indent="-215900">
              <a:lnSpc>
                <a:spcPts val="2600"/>
              </a:lnSpc>
              <a:buFont typeface="Arial"/>
              <a:buChar char="•"/>
            </a:pPr>
            <a:r>
              <a:rPr lang="en-US" sz="2000" b="1" spc="-50" dirty="0" err="1">
                <a:solidFill>
                  <a:srgbClr val="000000"/>
                </a:solidFill>
              </a:rPr>
              <a:t>Litera</a:t>
            </a:r>
            <a:r>
              <a:rPr lang="en-US" sz="2000" b="1" spc="-50" dirty="0">
                <a:solidFill>
                  <a:srgbClr val="000000"/>
                </a:solidFill>
              </a:rPr>
              <a:t> Dragon</a:t>
            </a:r>
            <a:r>
              <a:rPr lang="en-US" sz="2000" spc="-50" dirty="0">
                <a:solidFill>
                  <a:srgbClr val="000000"/>
                </a:solidFill>
              </a:rPr>
              <a:t>:</a:t>
            </a:r>
            <a:r>
              <a:rPr lang="en-US" sz="2000" b="1" spc="-50" dirty="0">
                <a:solidFill>
                  <a:srgbClr val="000000"/>
                </a:solidFill>
              </a:rPr>
              <a:t> </a:t>
            </a:r>
            <a:r>
              <a:rPr lang="en-US" sz="2000" spc="-50" dirty="0">
                <a:solidFill>
                  <a:srgbClr val="000000"/>
                </a:solidFill>
              </a:rPr>
              <a:t>provides market insights drawn from a law firm’s experience data and deal points</a:t>
            </a:r>
          </a:p>
          <a:p>
            <a:pPr marL="889001" lvl="2" indent="-215900">
              <a:lnSpc>
                <a:spcPts val="2600"/>
              </a:lnSpc>
              <a:buFont typeface="Arial"/>
              <a:buChar char="•"/>
            </a:pPr>
            <a:r>
              <a:rPr lang="en-US" sz="2000" b="1" spc="-50" dirty="0">
                <a:solidFill>
                  <a:srgbClr val="000000"/>
                </a:solidFill>
              </a:rPr>
              <a:t>Harvey</a:t>
            </a:r>
            <a:r>
              <a:rPr lang="en-US" sz="2000" spc="-50" dirty="0">
                <a:solidFill>
                  <a:srgbClr val="000000"/>
                </a:solidFill>
              </a:rPr>
              <a:t>: supports law firms with a variety of research and complex task services </a:t>
            </a:r>
          </a:p>
          <a:p>
            <a:pPr marL="889001" lvl="2" indent="-215900">
              <a:lnSpc>
                <a:spcPts val="2600"/>
              </a:lnSpc>
              <a:buFont typeface="Arial"/>
              <a:buChar char="•"/>
            </a:pPr>
            <a:r>
              <a:rPr lang="en-US" sz="2000" b="1" spc="-50" dirty="0" err="1">
                <a:solidFill>
                  <a:srgbClr val="000000"/>
                </a:solidFill>
              </a:rPr>
              <a:t>Leya</a:t>
            </a:r>
            <a:r>
              <a:rPr lang="en-US" sz="2000" spc="-50" dirty="0">
                <a:solidFill>
                  <a:srgbClr val="000000"/>
                </a:solidFill>
              </a:rPr>
              <a:t>:</a:t>
            </a:r>
            <a:r>
              <a:rPr lang="en-US" sz="2000" b="1" spc="-50" dirty="0">
                <a:solidFill>
                  <a:srgbClr val="000000"/>
                </a:solidFill>
              </a:rPr>
              <a:t> </a:t>
            </a:r>
            <a:r>
              <a:rPr lang="en-US" sz="2000" spc="-50" dirty="0">
                <a:solidFill>
                  <a:srgbClr val="000000"/>
                </a:solidFill>
              </a:rPr>
              <a:t>offers due diligence services, agreement analysis, LPA and side letter comparison, chronology creation, legal research support </a:t>
            </a:r>
          </a:p>
          <a:p>
            <a:pPr marL="431801" lvl="1" indent="-215900">
              <a:lnSpc>
                <a:spcPts val="2600"/>
              </a:lnSpc>
              <a:buFont typeface="Arial"/>
              <a:buChar char="•"/>
            </a:pPr>
            <a:r>
              <a:rPr lang="en-US" sz="2000" b="1" spc="-50" dirty="0">
                <a:solidFill>
                  <a:srgbClr val="000000"/>
                </a:solidFill>
              </a:rPr>
              <a:t>Research </a:t>
            </a:r>
          </a:p>
          <a:p>
            <a:pPr marL="889001" lvl="2" indent="-215900">
              <a:lnSpc>
                <a:spcPts val="2600"/>
              </a:lnSpc>
              <a:buFont typeface="Arial"/>
              <a:buChar char="•"/>
            </a:pPr>
            <a:r>
              <a:rPr lang="en-US" sz="2000" b="1" spc="-50" dirty="0">
                <a:solidFill>
                  <a:srgbClr val="000000"/>
                </a:solidFill>
              </a:rPr>
              <a:t>Ask PLC</a:t>
            </a:r>
            <a:r>
              <a:rPr lang="en-US" sz="2000" spc="-50" dirty="0">
                <a:solidFill>
                  <a:srgbClr val="000000"/>
                </a:solidFill>
              </a:rPr>
              <a:t>: offers legal research tools for attorneys in the US and UK </a:t>
            </a:r>
          </a:p>
          <a:p>
            <a:pPr marL="889001" lvl="2" indent="-215900">
              <a:lnSpc>
                <a:spcPts val="2600"/>
              </a:lnSpc>
              <a:buFont typeface="Arial"/>
              <a:buChar char="•"/>
            </a:pPr>
            <a:r>
              <a:rPr lang="en-US" sz="2000" b="1" spc="-50" dirty="0" err="1">
                <a:solidFill>
                  <a:srgbClr val="000000"/>
                </a:solidFill>
              </a:rPr>
              <a:t>vLex</a:t>
            </a:r>
            <a:r>
              <a:rPr lang="en-US" sz="2000" spc="-50" dirty="0">
                <a:solidFill>
                  <a:srgbClr val="000000"/>
                </a:solidFill>
              </a:rPr>
              <a:t>: offers legal research services</a:t>
            </a:r>
          </a:p>
          <a:p>
            <a:pPr marL="431801" lvl="1" indent="-215900">
              <a:lnSpc>
                <a:spcPts val="2600"/>
              </a:lnSpc>
              <a:buFont typeface="Arial"/>
              <a:buChar char="•"/>
            </a:pPr>
            <a:r>
              <a:rPr lang="en-US" sz="2000" b="1" spc="-50" dirty="0">
                <a:solidFill>
                  <a:srgbClr val="000000"/>
                </a:solidFill>
              </a:rPr>
              <a:t>Corporate Support </a:t>
            </a:r>
          </a:p>
          <a:p>
            <a:pPr marL="889001" lvl="2" indent="-215900">
              <a:lnSpc>
                <a:spcPts val="2600"/>
              </a:lnSpc>
              <a:buFont typeface="Arial"/>
              <a:buChar char="•"/>
            </a:pPr>
            <a:r>
              <a:rPr lang="en-US" sz="2000" b="1" spc="-50" dirty="0">
                <a:solidFill>
                  <a:srgbClr val="000000"/>
                </a:solidFill>
              </a:rPr>
              <a:t>Lexis Create DMS (</a:t>
            </a:r>
            <a:r>
              <a:rPr lang="en-US" sz="2000" b="1" spc="-50" dirty="0" err="1">
                <a:solidFill>
                  <a:srgbClr val="000000"/>
                </a:solidFill>
              </a:rPr>
              <a:t>fka</a:t>
            </a:r>
            <a:r>
              <a:rPr lang="en-US" sz="2000" b="1" spc="-50" dirty="0">
                <a:solidFill>
                  <a:srgbClr val="000000"/>
                </a:solidFill>
              </a:rPr>
              <a:t> Henchman)</a:t>
            </a:r>
            <a:r>
              <a:rPr lang="en-US" sz="2000" spc="-50" dirty="0">
                <a:solidFill>
                  <a:srgbClr val="000000"/>
                </a:solidFill>
              </a:rPr>
              <a:t>: offers contracting drafting services, including the ability to search and analyze clauses and definitions contained within agreements stored within a workspace</a:t>
            </a:r>
          </a:p>
          <a:p>
            <a:pPr marL="889001" lvl="2" indent="-215900">
              <a:lnSpc>
                <a:spcPts val="2600"/>
              </a:lnSpc>
              <a:buFont typeface="Arial"/>
              <a:buChar char="•"/>
            </a:pPr>
            <a:r>
              <a:rPr lang="en-US" sz="2000" b="1" spc="-50" dirty="0">
                <a:solidFill>
                  <a:srgbClr val="000000"/>
                </a:solidFill>
              </a:rPr>
              <a:t>Kira</a:t>
            </a:r>
            <a:r>
              <a:rPr lang="en-US" sz="2000" spc="-50" dirty="0">
                <a:solidFill>
                  <a:srgbClr val="000000"/>
                </a:solidFill>
              </a:rPr>
              <a:t>: machine learning contract analysis tool </a:t>
            </a:r>
          </a:p>
          <a:p>
            <a:pPr marL="889001" lvl="2" indent="-215900">
              <a:lnSpc>
                <a:spcPts val="2600"/>
              </a:lnSpc>
              <a:buFont typeface="Arial"/>
              <a:buChar char="•"/>
            </a:pPr>
            <a:r>
              <a:rPr lang="en-US" sz="2000" b="1" spc="-50" dirty="0">
                <a:solidFill>
                  <a:srgbClr val="000000"/>
                </a:solidFill>
              </a:rPr>
              <a:t>Luminance</a:t>
            </a:r>
            <a:r>
              <a:rPr lang="en-US" sz="2000" spc="-50" dirty="0">
                <a:solidFill>
                  <a:srgbClr val="000000"/>
                </a:solidFill>
              </a:rPr>
              <a:t>: due diligence analysis tool </a:t>
            </a:r>
          </a:p>
          <a:p>
            <a:pPr marL="889001" lvl="2" indent="-215900">
              <a:lnSpc>
                <a:spcPts val="2600"/>
              </a:lnSpc>
              <a:buFont typeface="Arial"/>
              <a:buChar char="•"/>
            </a:pPr>
            <a:r>
              <a:rPr lang="en-US" sz="2000" b="1" spc="-50" dirty="0">
                <a:solidFill>
                  <a:srgbClr val="000000"/>
                </a:solidFill>
              </a:rPr>
              <a:t>Contract Express</a:t>
            </a:r>
            <a:r>
              <a:rPr lang="en-US" sz="2000" spc="-50" dirty="0">
                <a:solidFill>
                  <a:srgbClr val="000000"/>
                </a:solidFill>
              </a:rPr>
              <a:t>: generates first drafts of complex legal documents </a:t>
            </a:r>
          </a:p>
          <a:p>
            <a:pPr marL="889001" lvl="2" indent="-215900">
              <a:lnSpc>
                <a:spcPts val="2600"/>
              </a:lnSpc>
              <a:buFont typeface="Arial"/>
              <a:buChar char="•"/>
            </a:pPr>
            <a:r>
              <a:rPr lang="en-US" sz="2000" b="1" spc="-50" dirty="0">
                <a:solidFill>
                  <a:srgbClr val="000000"/>
                </a:solidFill>
              </a:rPr>
              <a:t>Contract Companion</a:t>
            </a:r>
            <a:r>
              <a:rPr lang="en-US" sz="2000" spc="-50" dirty="0">
                <a:solidFill>
                  <a:srgbClr val="000000"/>
                </a:solidFill>
              </a:rPr>
              <a:t>: proofreads draft agreements, flags defined terms and formatting issues </a:t>
            </a:r>
            <a:endParaRPr lang="en-US" sz="2000" b="1" spc="-50" dirty="0">
              <a:solidFill>
                <a:srgbClr val="000000"/>
              </a:solidFill>
            </a:endParaRPr>
          </a:p>
          <a:p>
            <a:pPr marL="431801" lvl="1" indent="-215900">
              <a:lnSpc>
                <a:spcPts val="2600"/>
              </a:lnSpc>
              <a:buFont typeface="Arial"/>
              <a:buChar char="•"/>
            </a:pPr>
            <a:r>
              <a:rPr lang="en-US" sz="2000" b="1" spc="-50" dirty="0">
                <a:solidFill>
                  <a:srgbClr val="000000"/>
                </a:solidFill>
              </a:rPr>
              <a:t>Litigation Support </a:t>
            </a:r>
          </a:p>
          <a:p>
            <a:pPr marL="889001" lvl="2" indent="-215900">
              <a:lnSpc>
                <a:spcPts val="2600"/>
              </a:lnSpc>
              <a:buFont typeface="Arial"/>
              <a:buChar char="•"/>
            </a:pPr>
            <a:r>
              <a:rPr lang="en-US" sz="2000" b="1" spc="-50" dirty="0">
                <a:solidFill>
                  <a:srgbClr val="000000"/>
                </a:solidFill>
              </a:rPr>
              <a:t>Wexler.AI</a:t>
            </a:r>
            <a:r>
              <a:rPr lang="en-US" sz="2000" spc="-50" dirty="0">
                <a:solidFill>
                  <a:srgbClr val="000000"/>
                </a:solidFill>
              </a:rPr>
              <a:t>: provides eDiscovery, document review, and litigation support services </a:t>
            </a:r>
          </a:p>
          <a:p>
            <a:pPr marL="889001" lvl="2" indent="-215900">
              <a:lnSpc>
                <a:spcPts val="2600"/>
              </a:lnSpc>
              <a:buFont typeface="Arial"/>
              <a:buChar char="•"/>
            </a:pPr>
            <a:r>
              <a:rPr lang="en-US" sz="2000" b="1" spc="-50" dirty="0" err="1">
                <a:solidFill>
                  <a:srgbClr val="000000"/>
                </a:solidFill>
              </a:rPr>
              <a:t>Consilio</a:t>
            </a:r>
            <a:r>
              <a:rPr lang="en-US" sz="2000" spc="-50" dirty="0">
                <a:solidFill>
                  <a:srgbClr val="000000"/>
                </a:solidFill>
              </a:rPr>
              <a:t>: eDiscovery, analytics, document review, risk management, and cyber response services</a:t>
            </a:r>
          </a:p>
          <a:p>
            <a:pPr marL="215901" lvl="1">
              <a:lnSpc>
                <a:spcPts val="2600"/>
              </a:lnSpc>
            </a:pPr>
            <a:endParaRPr lang="en-US" sz="2000" spc="-50" dirty="0">
              <a:solidFill>
                <a:srgbClr val="000000"/>
              </a:solidFill>
            </a:endParaRPr>
          </a:p>
          <a:p>
            <a:pPr marL="431801" lvl="1" indent="-215900">
              <a:lnSpc>
                <a:spcPts val="2600"/>
              </a:lnSpc>
              <a:buFont typeface="Arial"/>
              <a:buChar char="•"/>
            </a:pPr>
            <a:endParaRPr lang="en-US" sz="2000" spc="-50" dirty="0">
              <a:solidFill>
                <a:srgbClr val="000000"/>
              </a:solidFill>
            </a:endParaRPr>
          </a:p>
          <a:p>
            <a:pPr marL="215901" lvl="1">
              <a:lnSpc>
                <a:spcPts val="2600"/>
              </a:lnSpc>
            </a:pPr>
            <a:endParaRPr lang="en-US" sz="2000" spc="-50" dirty="0">
              <a:solidFill>
                <a:srgbClr val="000000"/>
              </a:solidFill>
            </a:endParaRPr>
          </a:p>
          <a:p>
            <a:pPr>
              <a:lnSpc>
                <a:spcPts val="2600"/>
              </a:lnSpc>
            </a:pPr>
            <a:endParaRPr lang="en-US" sz="2000" spc="-50" dirty="0">
              <a:solidFill>
                <a:srgbClr val="000000"/>
              </a:solidFill>
              <a:latin typeface="Canva Sans"/>
            </a:endParaRPr>
          </a:p>
        </p:txBody>
      </p:sp>
      <p:sp>
        <p:nvSpPr>
          <p:cNvPr id="3" name="TextBox 3">
            <a:extLst>
              <a:ext uri="{FF2B5EF4-FFF2-40B4-BE49-F238E27FC236}">
                <a16:creationId xmlns:a16="http://schemas.microsoft.com/office/drawing/2014/main" id="{C24F9B3A-A75D-B48B-06E5-9A9F215BB8B0}"/>
              </a:ext>
            </a:extLst>
          </p:cNvPr>
          <p:cNvSpPr txBox="1"/>
          <p:nvPr/>
        </p:nvSpPr>
        <p:spPr>
          <a:xfrm>
            <a:off x="1028700" y="942975"/>
            <a:ext cx="16230600" cy="1305826"/>
          </a:xfrm>
          <a:prstGeom prst="rect">
            <a:avLst/>
          </a:prstGeom>
        </p:spPr>
        <p:txBody>
          <a:bodyPr lIns="0" tIns="0" rIns="0" bIns="0" rtlCol="0" anchor="t">
            <a:spAutoFit/>
          </a:bodyPr>
          <a:lstStyle/>
          <a:p>
            <a:pPr>
              <a:lnSpc>
                <a:spcPts val="5200"/>
              </a:lnSpc>
            </a:pPr>
            <a:r>
              <a:rPr lang="en-US" sz="3714" spc="297" dirty="0">
                <a:solidFill>
                  <a:srgbClr val="000000"/>
                </a:solidFill>
              </a:rPr>
              <a:t>AI Tools for Lawyers </a:t>
            </a:r>
          </a:p>
          <a:p>
            <a:pPr>
              <a:lnSpc>
                <a:spcPts val="5200"/>
              </a:lnSpc>
              <a:spcBef>
                <a:spcPct val="0"/>
              </a:spcBef>
            </a:pPr>
            <a:endParaRPr lang="en-US" sz="3714" spc="297" dirty="0">
              <a:solidFill>
                <a:srgbClr val="000000"/>
              </a:solidFill>
              <a:latin typeface="Didact Gothic"/>
            </a:endParaRPr>
          </a:p>
        </p:txBody>
      </p:sp>
      <p:sp>
        <p:nvSpPr>
          <p:cNvPr id="4" name="AutoShape 4">
            <a:extLst>
              <a:ext uri="{FF2B5EF4-FFF2-40B4-BE49-F238E27FC236}">
                <a16:creationId xmlns:a16="http://schemas.microsoft.com/office/drawing/2014/main" id="{A37A8BA0-B336-A8D2-DB99-D890A601436B}"/>
              </a:ext>
            </a:extLst>
          </p:cNvPr>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pic>
        <p:nvPicPr>
          <p:cNvPr id="6" name="Picture 5">
            <a:extLst>
              <a:ext uri="{FF2B5EF4-FFF2-40B4-BE49-F238E27FC236}">
                <a16:creationId xmlns:a16="http://schemas.microsoft.com/office/drawing/2014/main" id="{E7CA7E34-542B-62FA-1528-FC53E02707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268200" y="3390900"/>
            <a:ext cx="5466737" cy="4000091"/>
          </a:xfrm>
          <a:prstGeom prst="rect">
            <a:avLst/>
          </a:prstGeom>
        </p:spPr>
      </p:pic>
      <p:sp>
        <p:nvSpPr>
          <p:cNvPr id="7" name="Slide Number Placeholder 8">
            <a:extLst>
              <a:ext uri="{FF2B5EF4-FFF2-40B4-BE49-F238E27FC236}">
                <a16:creationId xmlns:a16="http://schemas.microsoft.com/office/drawing/2014/main" id="{B6CF28DF-EFC9-75D0-3E2F-9573508B381D}"/>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22</a:t>
            </a:fld>
            <a:endParaRPr lang="en-US" sz="1600" dirty="0"/>
          </a:p>
        </p:txBody>
      </p:sp>
    </p:spTree>
    <p:extLst>
      <p:ext uri="{BB962C8B-B14F-4D97-AF65-F5344CB8AC3E}">
        <p14:creationId xmlns:p14="http://schemas.microsoft.com/office/powerpoint/2010/main" val="2258232809"/>
      </p:ext>
    </p:extLst>
  </p:cSld>
  <p:clrMapOvr>
    <a:masterClrMapping/>
  </p:clrMapOvr>
  <p:transition>
    <p:wipe/>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a:extLst>
            <a:ext uri="{FF2B5EF4-FFF2-40B4-BE49-F238E27FC236}">
              <a16:creationId xmlns:a16="http://schemas.microsoft.com/office/drawing/2014/main" id="{EE10A78C-5D06-1B69-1CF9-E7FB988D0680}"/>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8A7047D1-C61C-2759-85BE-85414D8347B6}"/>
              </a:ext>
            </a:extLst>
          </p:cNvPr>
          <p:cNvSpPr txBox="1"/>
          <p:nvPr/>
        </p:nvSpPr>
        <p:spPr>
          <a:xfrm>
            <a:off x="1299857" y="3498945"/>
            <a:ext cx="10649039" cy="2235548"/>
          </a:xfrm>
          <a:prstGeom prst="rect">
            <a:avLst/>
          </a:prstGeom>
        </p:spPr>
        <p:txBody>
          <a:bodyPr lIns="0" tIns="0" rIns="0" bIns="0" rtlCol="0" anchor="t">
            <a:spAutoFit/>
          </a:bodyPr>
          <a:lstStyle/>
          <a:p>
            <a:pPr>
              <a:lnSpc>
                <a:spcPts val="8807"/>
              </a:lnSpc>
            </a:pPr>
            <a:r>
              <a:rPr lang="en-US" sz="6775" spc="-169" dirty="0">
                <a:solidFill>
                  <a:srgbClr val="000000"/>
                </a:solidFill>
                <a:latin typeface="Cardo"/>
              </a:rPr>
              <a:t>How Can AI Be Used and Admitted In Court? </a:t>
            </a:r>
          </a:p>
        </p:txBody>
      </p:sp>
    </p:spTree>
    <p:extLst>
      <p:ext uri="{BB962C8B-B14F-4D97-AF65-F5344CB8AC3E}">
        <p14:creationId xmlns:p14="http://schemas.microsoft.com/office/powerpoint/2010/main" val="4203786633"/>
      </p:ext>
    </p:extLst>
  </p:cSld>
  <p:clrMapOvr>
    <a:masterClrMapping/>
  </p:clrMapOvr>
  <p:transition>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49F11C-C260-7618-886F-3758C5D862B7}"/>
            </a:ext>
          </a:extLst>
        </p:cNvPr>
        <p:cNvGrpSpPr/>
        <p:nvPr/>
      </p:nvGrpSpPr>
      <p:grpSpPr>
        <a:xfrm>
          <a:off x="0" y="0"/>
          <a:ext cx="0" cy="0"/>
          <a:chOff x="0" y="0"/>
          <a:chExt cx="0" cy="0"/>
        </a:xfrm>
      </p:grpSpPr>
      <p:sp>
        <p:nvSpPr>
          <p:cNvPr id="3" name="TextBox 3">
            <a:extLst>
              <a:ext uri="{FF2B5EF4-FFF2-40B4-BE49-F238E27FC236}">
                <a16:creationId xmlns:a16="http://schemas.microsoft.com/office/drawing/2014/main" id="{52521AD2-73BF-8890-B92B-83B43FFF24A7}"/>
              </a:ext>
            </a:extLst>
          </p:cNvPr>
          <p:cNvSpPr txBox="1"/>
          <p:nvPr/>
        </p:nvSpPr>
        <p:spPr>
          <a:xfrm>
            <a:off x="1006871" y="942975"/>
            <a:ext cx="16230600" cy="625877"/>
          </a:xfrm>
          <a:prstGeom prst="rect">
            <a:avLst/>
          </a:prstGeom>
        </p:spPr>
        <p:txBody>
          <a:bodyPr lIns="0" tIns="0" rIns="0" bIns="0" rtlCol="0" anchor="t">
            <a:spAutoFit/>
          </a:bodyPr>
          <a:lstStyle/>
          <a:p>
            <a:pPr marL="0" marR="0" lvl="0" indent="0" algn="l" defTabSz="914400" rtl="0" eaLnBrk="1" fontAlgn="auto" latinLnBrk="0" hangingPunct="1">
              <a:lnSpc>
                <a:spcPts val="5200"/>
              </a:lnSpc>
              <a:spcBef>
                <a:spcPct val="0"/>
              </a:spcBef>
              <a:spcAft>
                <a:spcPts val="0"/>
              </a:spcAft>
              <a:buClrTx/>
              <a:buSzTx/>
              <a:buFontTx/>
              <a:buNone/>
              <a:tabLst/>
              <a:defRPr/>
            </a:pPr>
            <a:r>
              <a:rPr kumimoji="0" lang="en-US" sz="3714" b="0" i="0" u="none" strike="noStrike" kern="1200" cap="none" spc="297" normalizeH="0" baseline="0" noProof="0" dirty="0">
                <a:ln>
                  <a:noFill/>
                </a:ln>
                <a:solidFill>
                  <a:srgbClr val="000000"/>
                </a:solidFill>
                <a:effectLst/>
                <a:uLnTx/>
                <a:uFillTx/>
                <a:latin typeface="Calibri"/>
                <a:ea typeface="+mn-ea"/>
                <a:cs typeface="+mn-cs"/>
              </a:rPr>
              <a:t>Poll Question</a:t>
            </a:r>
          </a:p>
        </p:txBody>
      </p:sp>
      <p:sp>
        <p:nvSpPr>
          <p:cNvPr id="4" name="AutoShape 4">
            <a:extLst>
              <a:ext uri="{FF2B5EF4-FFF2-40B4-BE49-F238E27FC236}">
                <a16:creationId xmlns:a16="http://schemas.microsoft.com/office/drawing/2014/main" id="{8E5D0546-BED5-7F3C-5535-7E91ACDB9CDA}"/>
              </a:ext>
            </a:extLst>
          </p:cNvPr>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Slide Number Placeholder 8">
            <a:extLst>
              <a:ext uri="{FF2B5EF4-FFF2-40B4-BE49-F238E27FC236}">
                <a16:creationId xmlns:a16="http://schemas.microsoft.com/office/drawing/2014/main" id="{C611058D-186F-41FF-34A6-726C718C855A}"/>
              </a:ext>
            </a:extLst>
          </p:cNvPr>
          <p:cNvSpPr>
            <a:spLocks noGrp="1"/>
          </p:cNvSpPr>
          <p:nvPr>
            <p:ph type="sldNum" sz="quarter" idx="12"/>
          </p:nvPr>
        </p:nvSpPr>
        <p:spPr>
          <a:xfrm>
            <a:off x="15125689" y="9563100"/>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5D692CFF-39F5-FC07-CD4D-3EC8C7F61EBD}"/>
              </a:ext>
            </a:extLst>
          </p:cNvPr>
          <p:cNvSpPr txBox="1"/>
          <p:nvPr/>
        </p:nvSpPr>
        <p:spPr>
          <a:xfrm>
            <a:off x="2285992" y="4821555"/>
            <a:ext cx="13716000" cy="2286000"/>
          </a:xfrm>
          <a:prstGeom prst="rect">
            <a:avLst/>
          </a:prstGeom>
          <a:solidFill>
            <a:schemeClr val="bg2"/>
          </a:solidFill>
          <a:ln>
            <a:solidFill>
              <a:schemeClr val="tx1">
                <a:lumMod val="50000"/>
                <a:lumOff val="50000"/>
              </a:schemeClr>
            </a:solidFill>
          </a:ln>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1" u="none" strike="noStrike" kern="1200" cap="none" spc="0" normalizeH="0" baseline="0" noProof="0" dirty="0">
                <a:ln>
                  <a:noFill/>
                </a:ln>
                <a:solidFill>
                  <a:prstClr val="black"/>
                </a:solidFill>
                <a:effectLst/>
                <a:uLnTx/>
                <a:uFillTx/>
                <a:latin typeface="Calibri"/>
                <a:ea typeface="Cardo" panose="020B0604020202020204" charset="-79"/>
                <a:cs typeface="Cardo" panose="020B0604020202020204" charset="-79"/>
              </a:rPr>
              <a:t>Have you submitted something to a court that utilized AI?</a:t>
            </a:r>
          </a:p>
        </p:txBody>
      </p:sp>
      <p:sp>
        <p:nvSpPr>
          <p:cNvPr id="12" name="Oval 11">
            <a:extLst>
              <a:ext uri="{FF2B5EF4-FFF2-40B4-BE49-F238E27FC236}">
                <a16:creationId xmlns:a16="http://schemas.microsoft.com/office/drawing/2014/main" id="{B25B902A-93C0-C4C5-C33D-6B42EB599E96}"/>
              </a:ext>
            </a:extLst>
          </p:cNvPr>
          <p:cNvSpPr/>
          <p:nvPr/>
        </p:nvSpPr>
        <p:spPr>
          <a:xfrm>
            <a:off x="8046712" y="3040380"/>
            <a:ext cx="2194560" cy="2103120"/>
          </a:xfrm>
          <a:prstGeom prst="ellipse">
            <a:avLst/>
          </a:prstGeom>
          <a:solidFill>
            <a:schemeClr val="bg1"/>
          </a:solidFill>
          <a:ln>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4" name="Graphic 13">
            <a:extLst>
              <a:ext uri="{FF2B5EF4-FFF2-40B4-BE49-F238E27FC236}">
                <a16:creationId xmlns:a16="http://schemas.microsoft.com/office/drawing/2014/main" id="{13AD1CD4-AB66-B823-4BDA-F3B659DDFEC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12472" y="3358515"/>
            <a:ext cx="1463040" cy="1463040"/>
          </a:xfrm>
          <a:prstGeom prst="rect">
            <a:avLst/>
          </a:prstGeom>
        </p:spPr>
      </p:pic>
    </p:spTree>
    <p:extLst>
      <p:ext uri="{BB962C8B-B14F-4D97-AF65-F5344CB8AC3E}">
        <p14:creationId xmlns:p14="http://schemas.microsoft.com/office/powerpoint/2010/main" val="2058425571"/>
      </p:ext>
    </p:extLst>
  </p:cSld>
  <p:clrMapOvr>
    <a:masterClrMapping/>
  </p:clrMapOvr>
  <p:transition>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E63E77-22AD-1128-91FA-1E936F6B1FF8}"/>
            </a:ext>
          </a:extLst>
        </p:cNvPr>
        <p:cNvGrpSpPr/>
        <p:nvPr/>
      </p:nvGrpSpPr>
      <p:grpSpPr>
        <a:xfrm>
          <a:off x="0" y="0"/>
          <a:ext cx="0" cy="0"/>
          <a:chOff x="0" y="0"/>
          <a:chExt cx="0" cy="0"/>
        </a:xfrm>
      </p:grpSpPr>
      <p:sp>
        <p:nvSpPr>
          <p:cNvPr id="3" name="TextBox 3">
            <a:extLst>
              <a:ext uri="{FF2B5EF4-FFF2-40B4-BE49-F238E27FC236}">
                <a16:creationId xmlns:a16="http://schemas.microsoft.com/office/drawing/2014/main" id="{5E7A23FE-80AC-ED38-D2C8-9D70A2DD16F6}"/>
              </a:ext>
            </a:extLst>
          </p:cNvPr>
          <p:cNvSpPr txBox="1"/>
          <p:nvPr/>
        </p:nvSpPr>
        <p:spPr>
          <a:xfrm>
            <a:off x="1028689" y="952500"/>
            <a:ext cx="16230600" cy="1005840"/>
          </a:xfrm>
          <a:prstGeom prst="rect">
            <a:avLst/>
          </a:prstGeom>
        </p:spPr>
        <p:txBody>
          <a:bodyPr lIns="0" tIns="0" rIns="0" bIns="0" rtlCol="0" anchor="t">
            <a:spAutoFit/>
          </a:bodyPr>
          <a:lstStyle/>
          <a:p>
            <a:pPr>
              <a:lnSpc>
                <a:spcPts val="5200"/>
              </a:lnSpc>
            </a:pPr>
            <a:r>
              <a:rPr lang="en-US" sz="3714" spc="297" dirty="0">
                <a:solidFill>
                  <a:srgbClr val="000000"/>
                </a:solidFill>
              </a:rPr>
              <a:t>Admissibility and Use of AI </a:t>
            </a:r>
          </a:p>
          <a:p>
            <a:pPr>
              <a:lnSpc>
                <a:spcPts val="5200"/>
              </a:lnSpc>
              <a:spcBef>
                <a:spcPct val="0"/>
              </a:spcBef>
            </a:pPr>
            <a:endParaRPr lang="en-US" sz="3714" spc="297" dirty="0">
              <a:solidFill>
                <a:srgbClr val="000000"/>
              </a:solidFill>
              <a:latin typeface="Didact Gothic"/>
            </a:endParaRPr>
          </a:p>
          <a:p>
            <a:pPr>
              <a:lnSpc>
                <a:spcPts val="5200"/>
              </a:lnSpc>
              <a:spcBef>
                <a:spcPct val="0"/>
              </a:spcBef>
            </a:pPr>
            <a:endParaRPr lang="en-US" sz="3714" spc="297" dirty="0">
              <a:solidFill>
                <a:srgbClr val="000000"/>
              </a:solidFill>
              <a:latin typeface="Didact Gothic"/>
            </a:endParaRPr>
          </a:p>
          <a:p>
            <a:pPr>
              <a:lnSpc>
                <a:spcPts val="5200"/>
              </a:lnSpc>
              <a:spcBef>
                <a:spcPct val="0"/>
              </a:spcBef>
            </a:pPr>
            <a:endParaRPr lang="en-US" sz="3714" spc="297" dirty="0">
              <a:solidFill>
                <a:srgbClr val="000000"/>
              </a:solidFill>
              <a:latin typeface="Didact Gothic"/>
            </a:endParaRPr>
          </a:p>
          <a:p>
            <a:pPr>
              <a:lnSpc>
                <a:spcPts val="5200"/>
              </a:lnSpc>
              <a:spcBef>
                <a:spcPct val="0"/>
              </a:spcBef>
            </a:pPr>
            <a:endParaRPr lang="en-US" sz="3714" spc="297" dirty="0">
              <a:solidFill>
                <a:srgbClr val="000000"/>
              </a:solidFill>
              <a:latin typeface="Didact Gothic"/>
            </a:endParaRPr>
          </a:p>
          <a:p>
            <a:pPr>
              <a:lnSpc>
                <a:spcPts val="5200"/>
              </a:lnSpc>
              <a:spcBef>
                <a:spcPct val="0"/>
              </a:spcBef>
            </a:pPr>
            <a:endParaRPr lang="en-US" sz="3714" spc="297" dirty="0">
              <a:solidFill>
                <a:srgbClr val="000000"/>
              </a:solidFill>
              <a:latin typeface="Didact Gothic"/>
            </a:endParaRPr>
          </a:p>
        </p:txBody>
      </p:sp>
      <p:sp>
        <p:nvSpPr>
          <p:cNvPr id="4" name="AutoShape 4">
            <a:extLst>
              <a:ext uri="{FF2B5EF4-FFF2-40B4-BE49-F238E27FC236}">
                <a16:creationId xmlns:a16="http://schemas.microsoft.com/office/drawing/2014/main" id="{F58FB8FE-04A7-E2E5-1EFE-82107E1EF981}"/>
              </a:ext>
            </a:extLst>
          </p:cNvPr>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sp>
        <p:nvSpPr>
          <p:cNvPr id="6" name="Slide Number Placeholder 8">
            <a:extLst>
              <a:ext uri="{FF2B5EF4-FFF2-40B4-BE49-F238E27FC236}">
                <a16:creationId xmlns:a16="http://schemas.microsoft.com/office/drawing/2014/main" id="{12F0F328-B440-9672-87D0-D2C6219BB851}"/>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25</a:t>
            </a:fld>
            <a:endParaRPr lang="en-US" sz="1600" dirty="0"/>
          </a:p>
        </p:txBody>
      </p:sp>
      <p:sp>
        <p:nvSpPr>
          <p:cNvPr id="67" name="Rectangle 66">
            <a:extLst>
              <a:ext uri="{FF2B5EF4-FFF2-40B4-BE49-F238E27FC236}">
                <a16:creationId xmlns:a16="http://schemas.microsoft.com/office/drawing/2014/main" id="{5AD87596-C2AB-B161-1A2A-1D4CC57E4A8D}"/>
              </a:ext>
            </a:extLst>
          </p:cNvPr>
          <p:cNvSpPr/>
          <p:nvPr/>
        </p:nvSpPr>
        <p:spPr>
          <a:xfrm>
            <a:off x="1151243" y="2430257"/>
            <a:ext cx="16108046" cy="156861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13716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a:ln>
                <a:noFill/>
              </a:ln>
              <a:solidFill>
                <a:prstClr val="white"/>
              </a:solidFill>
              <a:effectLst/>
              <a:uLnTx/>
              <a:uFillTx/>
              <a:latin typeface="Proxima Nova"/>
              <a:ea typeface="+mn-ea"/>
              <a:cs typeface="+mn-cs"/>
            </a:endParaRPr>
          </a:p>
        </p:txBody>
      </p:sp>
      <p:sp>
        <p:nvSpPr>
          <p:cNvPr id="68" name="Content Placeholder 1">
            <a:extLst>
              <a:ext uri="{FF2B5EF4-FFF2-40B4-BE49-F238E27FC236}">
                <a16:creationId xmlns:a16="http://schemas.microsoft.com/office/drawing/2014/main" id="{304764A0-F47C-E77E-B6C8-D5256F820468}"/>
              </a:ext>
            </a:extLst>
          </p:cNvPr>
          <p:cNvSpPr txBox="1">
            <a:spLocks/>
          </p:cNvSpPr>
          <p:nvPr/>
        </p:nvSpPr>
        <p:spPr>
          <a:xfrm>
            <a:off x="1390797" y="2579905"/>
            <a:ext cx="15868491" cy="1280574"/>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Clr>
                <a:schemeClr val="tx1"/>
              </a:buClr>
              <a:buFont typeface="Symbol" panose="05050102010706020507" pitchFamily="18" charset="2"/>
              <a:buChar char="·"/>
              <a:defRPr sz="27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Clr>
                <a:schemeClr val="tx1"/>
              </a:buClr>
              <a:buFont typeface="Symbol" panose="05050102010706020507" pitchFamily="18" charset="2"/>
              <a:buChar char="·"/>
              <a:defRPr sz="24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Clr>
                <a:schemeClr val="tx1"/>
              </a:buClr>
              <a:buFont typeface="Symbol" panose="05050102010706020507" pitchFamily="18" charset="2"/>
              <a:buChar char="·"/>
              <a:defRPr sz="21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Clr>
                <a:schemeClr val="tx1"/>
              </a:buClr>
              <a:buFont typeface="Symbol" panose="05050102010706020507" pitchFamily="18" charset="2"/>
              <a:buChar char="·"/>
              <a:defRPr sz="18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Clr>
                <a:schemeClr val="tx1"/>
              </a:buClr>
              <a:buFont typeface="Symbol" panose="05050102010706020507" pitchFamily="18" charset="2"/>
              <a:buChar char="·"/>
              <a:defRPr sz="18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R="0" lvl="0" algn="l" defTabSz="1371600" rtl="0" eaLnBrk="1" fontAlgn="auto" latinLnBrk="0" hangingPunct="1">
              <a:lnSpc>
                <a:spcPct val="90000"/>
              </a:lnSpc>
              <a:spcBef>
                <a:spcPts val="1500"/>
              </a:spcBef>
              <a:spcAft>
                <a:spcPts val="0"/>
              </a:spcAft>
              <a:buClr>
                <a:schemeClr val="tx1">
                  <a:lumMod val="75000"/>
                  <a:lumOff val="25000"/>
                </a:schemeClr>
              </a:buClr>
              <a:buSzTx/>
              <a:buFont typeface="Wingdings" panose="05000000000000000000" pitchFamily="2" charset="2"/>
              <a:buChar char="§"/>
              <a:tabLst/>
              <a:defRPr/>
            </a:pPr>
            <a:r>
              <a:rPr kumimoji="0" lang="en-US" sz="2200" b="0" i="0" u="none" strike="noStrike" kern="1200" cap="none" spc="0" normalizeH="0" baseline="0" noProof="0" dirty="0">
                <a:ln>
                  <a:noFill/>
                </a:ln>
                <a:solidFill>
                  <a:srgbClr val="565D60">
                    <a:lumMod val="50000"/>
                  </a:srgbClr>
                </a:solidFill>
                <a:effectLst/>
                <a:uLnTx/>
                <a:uFillTx/>
                <a:latin typeface="+mj-lt"/>
                <a:ea typeface="+mn-ea"/>
                <a:cs typeface="+mn-cs"/>
              </a:rPr>
              <a:t>Federal and state courts have begun implementing rules and procedures regarding the use of AI </a:t>
            </a:r>
          </a:p>
          <a:p>
            <a:pPr lvl="1">
              <a:spcBef>
                <a:spcPts val="1500"/>
              </a:spcBef>
              <a:buClr>
                <a:schemeClr val="tx1">
                  <a:lumMod val="75000"/>
                  <a:lumOff val="25000"/>
                </a:schemeClr>
              </a:buClr>
              <a:buFont typeface="Wingdings" panose="05000000000000000000" pitchFamily="2" charset="2"/>
              <a:buChar char="§"/>
            </a:pPr>
            <a:r>
              <a:rPr kumimoji="0" lang="en-US" sz="2200" b="0" i="0" u="none" strike="noStrike" kern="1200" cap="none" spc="0" normalizeH="0" baseline="0" noProof="0" dirty="0">
                <a:ln>
                  <a:noFill/>
                </a:ln>
                <a:solidFill>
                  <a:srgbClr val="565D60">
                    <a:lumMod val="50000"/>
                  </a:srgbClr>
                </a:solidFill>
                <a:effectLst/>
                <a:uLnTx/>
                <a:uFillTx/>
                <a:latin typeface="+mj-lt"/>
                <a:ea typeface="+mn-ea"/>
                <a:cs typeface="+mn-cs"/>
              </a:rPr>
              <a:t>Focus is on (i) disclosure and (ii) certification that any generated content was reviewed for accuracy </a:t>
            </a:r>
          </a:p>
        </p:txBody>
      </p:sp>
      <p:sp>
        <p:nvSpPr>
          <p:cNvPr id="69" name="Content Placeholder 6">
            <a:extLst>
              <a:ext uri="{FF2B5EF4-FFF2-40B4-BE49-F238E27FC236}">
                <a16:creationId xmlns:a16="http://schemas.microsoft.com/office/drawing/2014/main" id="{404796E4-7036-5B31-B056-D396CE891BE2}"/>
              </a:ext>
            </a:extLst>
          </p:cNvPr>
          <p:cNvSpPr txBox="1">
            <a:spLocks/>
          </p:cNvSpPr>
          <p:nvPr/>
        </p:nvSpPr>
        <p:spPr>
          <a:xfrm>
            <a:off x="1156718" y="1921733"/>
            <a:ext cx="12335472" cy="460548"/>
          </a:xfrm>
          <a:prstGeom prst="rect">
            <a:avLst/>
          </a:prstGeom>
        </p:spPr>
        <p:txBody>
          <a:bodyPr lIns="0" rIns="0">
            <a:noAutofit/>
          </a:bodyPr>
          <a:lstStyle>
            <a:lvl1pPr marL="0" indent="0" algn="l" defTabSz="914400" rtl="0" eaLnBrk="1" latinLnBrk="0" hangingPunct="1">
              <a:lnSpc>
                <a:spcPct val="100000"/>
              </a:lnSpc>
              <a:spcBef>
                <a:spcPts val="1000"/>
              </a:spcBef>
              <a:buClr>
                <a:schemeClr val="tx1"/>
              </a:buClr>
              <a:buFontTx/>
              <a:buNone/>
              <a:defRPr lang="en-US" sz="1800" b="0" i="0" kern="1200" baseline="0" dirty="0" smtClean="0">
                <a:solidFill>
                  <a:schemeClr val="tx1"/>
                </a:solidFill>
                <a:latin typeface="+mj-lt"/>
                <a:ea typeface="+mn-ea"/>
                <a:cs typeface="+mn-cs"/>
              </a:defRPr>
            </a:lvl1pPr>
            <a:lvl2pPr marL="0" indent="0" algn="l" defTabSz="914400" rtl="0" eaLnBrk="1" latinLnBrk="0" hangingPunct="1">
              <a:lnSpc>
                <a:spcPct val="100000"/>
              </a:lnSpc>
              <a:spcBef>
                <a:spcPts val="500"/>
              </a:spcBef>
              <a:buClr>
                <a:schemeClr val="tx1"/>
              </a:buClr>
              <a:buFont typeface="Symbol" panose="05050102010706020507" pitchFamily="18" charset="2"/>
              <a:buNone/>
              <a:defRPr lang="en-US" sz="1600" b="0" i="0" kern="1200" dirty="0" smtClean="0">
                <a:solidFill>
                  <a:schemeClr val="tx1"/>
                </a:solidFill>
                <a:latin typeface="+mn-lt"/>
                <a:ea typeface="+mn-ea"/>
                <a:cs typeface="+mn-cs"/>
              </a:defRPr>
            </a:lvl2pPr>
            <a:lvl3pPr marL="228600" indent="-228600" algn="l" defTabSz="914400" rtl="0" eaLnBrk="1" latinLnBrk="0" hangingPunct="1">
              <a:lnSpc>
                <a:spcPct val="100000"/>
              </a:lnSpc>
              <a:spcBef>
                <a:spcPts val="500"/>
              </a:spcBef>
              <a:buClr>
                <a:schemeClr val="accent1"/>
              </a:buClr>
              <a:buFont typeface="Arial" panose="020B0604020202020204" pitchFamily="34" charset="0"/>
              <a:buChar char="•"/>
              <a:defRPr lang="en-US" sz="1400" b="0" i="0" kern="1200" baseline="0" dirty="0" smtClean="0">
                <a:solidFill>
                  <a:schemeClr val="tx1"/>
                </a:solidFill>
                <a:latin typeface="+mn-lt"/>
                <a:ea typeface="+mn-ea"/>
                <a:cs typeface="+mn-cs"/>
              </a:defRPr>
            </a:lvl3pPr>
            <a:lvl4pPr marL="457200" indent="-228600" algn="l" defTabSz="914400" rtl="0" eaLnBrk="1" latinLnBrk="0" hangingPunct="1">
              <a:lnSpc>
                <a:spcPct val="100000"/>
              </a:lnSpc>
              <a:spcBef>
                <a:spcPts val="500"/>
              </a:spcBef>
              <a:buClr>
                <a:schemeClr val="tx1"/>
              </a:buClr>
              <a:buFont typeface="Proxima Nova Light" panose="02000506030000020004" pitchFamily="50" charset="0"/>
              <a:buChar char="–"/>
              <a:defRPr lang="en-US" sz="1200" b="0" i="0" kern="1200" baseline="0" dirty="0" smtClean="0">
                <a:solidFill>
                  <a:schemeClr val="tx1"/>
                </a:solidFill>
                <a:latin typeface="+mn-lt"/>
                <a:ea typeface="+mn-ea"/>
                <a:cs typeface="+mn-cs"/>
              </a:defRPr>
            </a:lvl4pPr>
            <a:lvl5pPr marL="685800" indent="-228600" algn="l" defTabSz="914400" rtl="0" eaLnBrk="1" latinLnBrk="0" hangingPunct="1">
              <a:lnSpc>
                <a:spcPct val="100000"/>
              </a:lnSpc>
              <a:spcBef>
                <a:spcPts val="500"/>
              </a:spcBef>
              <a:buClr>
                <a:schemeClr val="tx1"/>
              </a:buClr>
              <a:buFont typeface="Arial" panose="020B0604020202020204" pitchFamily="34" charset="0"/>
              <a:buChar char="•"/>
              <a:defRPr lang="en-US" sz="1200" b="0" i="0" kern="1200" baseline="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800">
              <a:spcBef>
                <a:spcPts val="0"/>
              </a:spcBef>
              <a:buClrTx/>
              <a:defRPr/>
            </a:pPr>
            <a:r>
              <a:rPr sz="2400" b="1" i="1" spc="300" dirty="0">
                <a:solidFill>
                  <a:schemeClr val="accent1"/>
                </a:solidFill>
              </a:rPr>
              <a:t>Current State of Play</a:t>
            </a:r>
          </a:p>
        </p:txBody>
      </p:sp>
      <p:sp>
        <p:nvSpPr>
          <p:cNvPr id="70" name="Rectangle 69">
            <a:extLst>
              <a:ext uri="{FF2B5EF4-FFF2-40B4-BE49-F238E27FC236}">
                <a16:creationId xmlns:a16="http://schemas.microsoft.com/office/drawing/2014/main" id="{728984C9-FFCF-FC5A-36F1-3178CA8C2913}"/>
              </a:ext>
            </a:extLst>
          </p:cNvPr>
          <p:cNvSpPr/>
          <p:nvPr/>
        </p:nvSpPr>
        <p:spPr>
          <a:xfrm>
            <a:off x="1164217" y="4664695"/>
            <a:ext cx="16095071" cy="4792835"/>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13716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a:ln>
                <a:noFill/>
              </a:ln>
              <a:solidFill>
                <a:prstClr val="white"/>
              </a:solidFill>
              <a:effectLst/>
              <a:uLnTx/>
              <a:uFillTx/>
              <a:latin typeface="Proxima Nova"/>
              <a:ea typeface="+mn-ea"/>
              <a:cs typeface="+mn-cs"/>
            </a:endParaRPr>
          </a:p>
        </p:txBody>
      </p:sp>
      <p:sp>
        <p:nvSpPr>
          <p:cNvPr id="72" name="Content Placeholder 6">
            <a:extLst>
              <a:ext uri="{FF2B5EF4-FFF2-40B4-BE49-F238E27FC236}">
                <a16:creationId xmlns:a16="http://schemas.microsoft.com/office/drawing/2014/main" id="{65BDCC85-4237-4272-AC16-DDF62380A61C}"/>
              </a:ext>
            </a:extLst>
          </p:cNvPr>
          <p:cNvSpPr txBox="1">
            <a:spLocks/>
          </p:cNvSpPr>
          <p:nvPr/>
        </p:nvSpPr>
        <p:spPr>
          <a:xfrm>
            <a:off x="1151242" y="4109972"/>
            <a:ext cx="12335472" cy="460548"/>
          </a:xfrm>
          <a:prstGeom prst="rect">
            <a:avLst/>
          </a:prstGeom>
        </p:spPr>
        <p:txBody>
          <a:bodyPr lIns="0" rIns="0">
            <a:noAutofit/>
          </a:bodyPr>
          <a:lstStyle>
            <a:lvl1pPr marL="0" indent="0" algn="l" defTabSz="914400" rtl="0" eaLnBrk="1" latinLnBrk="0" hangingPunct="1">
              <a:lnSpc>
                <a:spcPct val="100000"/>
              </a:lnSpc>
              <a:spcBef>
                <a:spcPts val="1000"/>
              </a:spcBef>
              <a:buClr>
                <a:schemeClr val="tx1"/>
              </a:buClr>
              <a:buFontTx/>
              <a:buNone/>
              <a:defRPr lang="en-US" sz="1800" b="0" i="0" kern="1200" baseline="0" dirty="0" smtClean="0">
                <a:solidFill>
                  <a:schemeClr val="tx1"/>
                </a:solidFill>
                <a:latin typeface="+mj-lt"/>
                <a:ea typeface="+mn-ea"/>
                <a:cs typeface="+mn-cs"/>
              </a:defRPr>
            </a:lvl1pPr>
            <a:lvl2pPr marL="0" indent="0" algn="l" defTabSz="914400" rtl="0" eaLnBrk="1" latinLnBrk="0" hangingPunct="1">
              <a:lnSpc>
                <a:spcPct val="100000"/>
              </a:lnSpc>
              <a:spcBef>
                <a:spcPts val="500"/>
              </a:spcBef>
              <a:buClr>
                <a:schemeClr val="tx1"/>
              </a:buClr>
              <a:buFont typeface="Symbol" panose="05050102010706020507" pitchFamily="18" charset="2"/>
              <a:buNone/>
              <a:defRPr lang="en-US" sz="1600" b="0" i="0" kern="1200" dirty="0" smtClean="0">
                <a:solidFill>
                  <a:schemeClr val="tx1"/>
                </a:solidFill>
                <a:latin typeface="+mn-lt"/>
                <a:ea typeface="+mn-ea"/>
                <a:cs typeface="+mn-cs"/>
              </a:defRPr>
            </a:lvl2pPr>
            <a:lvl3pPr marL="228600" indent="-228600" algn="l" defTabSz="914400" rtl="0" eaLnBrk="1" latinLnBrk="0" hangingPunct="1">
              <a:lnSpc>
                <a:spcPct val="100000"/>
              </a:lnSpc>
              <a:spcBef>
                <a:spcPts val="500"/>
              </a:spcBef>
              <a:buClr>
                <a:schemeClr val="accent1"/>
              </a:buClr>
              <a:buFont typeface="Arial" panose="020B0604020202020204" pitchFamily="34" charset="0"/>
              <a:buChar char="•"/>
              <a:defRPr lang="en-US" sz="1400" b="0" i="0" kern="1200" baseline="0" dirty="0" smtClean="0">
                <a:solidFill>
                  <a:schemeClr val="tx1"/>
                </a:solidFill>
                <a:latin typeface="+mn-lt"/>
                <a:ea typeface="+mn-ea"/>
                <a:cs typeface="+mn-cs"/>
              </a:defRPr>
            </a:lvl3pPr>
            <a:lvl4pPr marL="457200" indent="-228600" algn="l" defTabSz="914400" rtl="0" eaLnBrk="1" latinLnBrk="0" hangingPunct="1">
              <a:lnSpc>
                <a:spcPct val="100000"/>
              </a:lnSpc>
              <a:spcBef>
                <a:spcPts val="500"/>
              </a:spcBef>
              <a:buClr>
                <a:schemeClr val="tx1"/>
              </a:buClr>
              <a:buFont typeface="Proxima Nova Light" panose="02000506030000020004" pitchFamily="50" charset="0"/>
              <a:buChar char="–"/>
              <a:defRPr lang="en-US" sz="1200" b="0" i="0" kern="1200" baseline="0" dirty="0" smtClean="0">
                <a:solidFill>
                  <a:schemeClr val="tx1"/>
                </a:solidFill>
                <a:latin typeface="+mn-lt"/>
                <a:ea typeface="+mn-ea"/>
                <a:cs typeface="+mn-cs"/>
              </a:defRPr>
            </a:lvl4pPr>
            <a:lvl5pPr marL="685800" indent="-228600" algn="l" defTabSz="914400" rtl="0" eaLnBrk="1" latinLnBrk="0" hangingPunct="1">
              <a:lnSpc>
                <a:spcPct val="100000"/>
              </a:lnSpc>
              <a:spcBef>
                <a:spcPts val="500"/>
              </a:spcBef>
              <a:buClr>
                <a:schemeClr val="tx1"/>
              </a:buClr>
              <a:buFont typeface="Arial" panose="020B0604020202020204" pitchFamily="34" charset="0"/>
              <a:buChar char="•"/>
              <a:defRPr lang="en-US" sz="1200" b="0" i="0" kern="1200" baseline="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800">
              <a:spcBef>
                <a:spcPts val="0"/>
              </a:spcBef>
              <a:buClrTx/>
              <a:defRPr/>
            </a:pPr>
            <a:r>
              <a:rPr sz="2400" b="1" i="1" spc="300" dirty="0">
                <a:solidFill>
                  <a:schemeClr val="accent1"/>
                </a:solidFill>
              </a:rPr>
              <a:t>Bankruptcy Court Examples</a:t>
            </a:r>
          </a:p>
        </p:txBody>
      </p:sp>
      <p:sp>
        <p:nvSpPr>
          <p:cNvPr id="76" name="Rectangle 75">
            <a:extLst>
              <a:ext uri="{FF2B5EF4-FFF2-40B4-BE49-F238E27FC236}">
                <a16:creationId xmlns:a16="http://schemas.microsoft.com/office/drawing/2014/main" id="{D97A2116-7555-96B0-C08E-E3AE4E9E2FD0}"/>
              </a:ext>
            </a:extLst>
          </p:cNvPr>
          <p:cNvSpPr/>
          <p:nvPr/>
        </p:nvSpPr>
        <p:spPr>
          <a:xfrm flipH="1">
            <a:off x="1164217" y="2411125"/>
            <a:ext cx="123831" cy="1572768"/>
          </a:xfrm>
          <a:prstGeom prst="rect">
            <a:avLst/>
          </a:prstGeom>
          <a:solidFill>
            <a:schemeClr val="accent1">
              <a:lumMod val="40000"/>
              <a:lumOff val="60000"/>
            </a:schemeClr>
          </a:solidFill>
          <a:ln w="12700" cap="flat" cmpd="sng" algn="ctr">
            <a:noFill/>
            <a:prstDash val="solid"/>
            <a:miter lim="800000"/>
          </a:ln>
          <a:effectLst/>
        </p:spPr>
        <p:txBody>
          <a:bodyPr rtlCol="0" anchor="ctr"/>
          <a:lstStyle/>
          <a:p>
            <a:pPr marL="0" marR="0" lvl="0" indent="0" algn="ctr" defTabSz="13716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a:ln>
                <a:noFill/>
              </a:ln>
              <a:solidFill>
                <a:srgbClr val="FFFFFF"/>
              </a:solidFill>
              <a:effectLst/>
              <a:uLnTx/>
              <a:uFillTx/>
              <a:latin typeface="Proxima Nova Light"/>
            </a:endParaRPr>
          </a:p>
        </p:txBody>
      </p:sp>
      <p:sp>
        <p:nvSpPr>
          <p:cNvPr id="77" name="Rectangle 76">
            <a:extLst>
              <a:ext uri="{FF2B5EF4-FFF2-40B4-BE49-F238E27FC236}">
                <a16:creationId xmlns:a16="http://schemas.microsoft.com/office/drawing/2014/main" id="{B066DB7E-CC8D-CFC9-C378-280E0507FBA1}"/>
              </a:ext>
            </a:extLst>
          </p:cNvPr>
          <p:cNvSpPr/>
          <p:nvPr/>
        </p:nvSpPr>
        <p:spPr>
          <a:xfrm flipH="1">
            <a:off x="1170457" y="4662788"/>
            <a:ext cx="123831" cy="4791456"/>
          </a:xfrm>
          <a:prstGeom prst="rect">
            <a:avLst/>
          </a:prstGeom>
          <a:solidFill>
            <a:schemeClr val="accent1">
              <a:lumMod val="40000"/>
              <a:lumOff val="60000"/>
            </a:schemeClr>
          </a:solidFill>
          <a:ln w="12700" cap="flat" cmpd="sng" algn="ctr">
            <a:noFill/>
            <a:prstDash val="solid"/>
            <a:miter lim="800000"/>
          </a:ln>
          <a:effectLst/>
        </p:spPr>
        <p:txBody>
          <a:bodyPr rtlCol="0" anchor="ctr"/>
          <a:lstStyle/>
          <a:p>
            <a:pPr marL="0" marR="0" lvl="0" indent="0" algn="ctr" defTabSz="13716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a:ln>
                <a:noFill/>
              </a:ln>
              <a:solidFill>
                <a:srgbClr val="FFFFFF"/>
              </a:solidFill>
              <a:effectLst/>
              <a:uLnTx/>
              <a:uFillTx/>
              <a:latin typeface="Proxima Nova Light"/>
            </a:endParaRPr>
          </a:p>
        </p:txBody>
      </p:sp>
      <p:sp>
        <p:nvSpPr>
          <p:cNvPr id="79" name="Content Placeholder 1">
            <a:extLst>
              <a:ext uri="{FF2B5EF4-FFF2-40B4-BE49-F238E27FC236}">
                <a16:creationId xmlns:a16="http://schemas.microsoft.com/office/drawing/2014/main" id="{3ED2954D-3AA8-7848-1903-BA2A8EA1E542}"/>
              </a:ext>
            </a:extLst>
          </p:cNvPr>
          <p:cNvSpPr txBox="1">
            <a:spLocks/>
          </p:cNvSpPr>
          <p:nvPr/>
        </p:nvSpPr>
        <p:spPr>
          <a:xfrm>
            <a:off x="1390797" y="4664696"/>
            <a:ext cx="15855356" cy="4792834"/>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Clr>
                <a:schemeClr val="tx1"/>
              </a:buClr>
              <a:buFont typeface="Symbol" panose="05050102010706020507" pitchFamily="18" charset="2"/>
              <a:buChar char="·"/>
              <a:defRPr sz="27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Clr>
                <a:schemeClr val="tx1"/>
              </a:buClr>
              <a:buFont typeface="Symbol" panose="05050102010706020507" pitchFamily="18" charset="2"/>
              <a:buChar char="·"/>
              <a:defRPr sz="24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Clr>
                <a:schemeClr val="tx1"/>
              </a:buClr>
              <a:buFont typeface="Symbol" panose="05050102010706020507" pitchFamily="18" charset="2"/>
              <a:buChar char="·"/>
              <a:defRPr sz="21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Clr>
                <a:schemeClr val="tx1"/>
              </a:buClr>
              <a:buFont typeface="Symbol" panose="05050102010706020507" pitchFamily="18" charset="2"/>
              <a:buChar char="·"/>
              <a:defRPr sz="18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Clr>
                <a:schemeClr val="tx1"/>
              </a:buClr>
              <a:buFont typeface="Symbol" panose="05050102010706020507" pitchFamily="18" charset="2"/>
              <a:buChar char="·"/>
              <a:defRPr sz="18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R="0" lvl="0" algn="l" defTabSz="1371600" rtl="0" eaLnBrk="1" fontAlgn="auto" latinLnBrk="0" hangingPunct="1">
              <a:lnSpc>
                <a:spcPct val="90000"/>
              </a:lnSpc>
              <a:spcBef>
                <a:spcPts val="600"/>
              </a:spcBef>
              <a:spcAft>
                <a:spcPts val="0"/>
              </a:spcAft>
              <a:buClr>
                <a:schemeClr val="tx1">
                  <a:lumMod val="75000"/>
                  <a:lumOff val="25000"/>
                </a:schemeClr>
              </a:buClr>
              <a:buSzTx/>
              <a:buFont typeface="Wingdings" panose="05000000000000000000" pitchFamily="2" charset="2"/>
              <a:buChar char="§"/>
              <a:tabLst/>
              <a:defRPr/>
            </a:pPr>
            <a:r>
              <a:rPr kumimoji="0" lang="en-US" sz="2000" b="0" i="0" u="none" strike="noStrike" kern="1200" cap="none" normalizeH="0" baseline="0" noProof="0" dirty="0">
                <a:ln>
                  <a:noFill/>
                </a:ln>
                <a:solidFill>
                  <a:srgbClr val="565D60">
                    <a:lumMod val="50000"/>
                  </a:srgbClr>
                </a:solidFill>
                <a:effectLst/>
                <a:uLnTx/>
                <a:uFillTx/>
                <a:latin typeface="+mj-lt"/>
                <a:ea typeface="+mn-ea"/>
                <a:cs typeface="+mn-cs"/>
              </a:rPr>
              <a:t>Northern District of Texas</a:t>
            </a:r>
          </a:p>
          <a:p>
            <a:pPr lvl="1">
              <a:spcBef>
                <a:spcPts val="600"/>
              </a:spcBef>
              <a:buClr>
                <a:schemeClr val="tx1">
                  <a:lumMod val="75000"/>
                  <a:lumOff val="25000"/>
                </a:schemeClr>
              </a:buClr>
              <a:buFont typeface="Arial" panose="020B0604020202020204" pitchFamily="34" charset="0"/>
              <a:buChar char="•"/>
            </a:pPr>
            <a:r>
              <a:rPr lang="en-US" sz="2000" dirty="0">
                <a:solidFill>
                  <a:srgbClr val="000000"/>
                </a:solidFill>
                <a:latin typeface="+mj-lt"/>
              </a:rPr>
              <a:t>Judge Stacey G. C. Jernigan issued a standing order requiring all parties, whether they use generative AI or not, to file a certification attesting either that no filings will be drafted with generative AI or that any content drafted with generative AI will be checked for accuracy. </a:t>
            </a:r>
            <a:endParaRPr kumimoji="0" lang="en-US" sz="2000" b="0" i="0" u="none" strike="noStrike" kern="1200" cap="none" normalizeH="0" baseline="0" noProof="0" dirty="0">
              <a:ln>
                <a:noFill/>
              </a:ln>
              <a:solidFill>
                <a:srgbClr val="565D60">
                  <a:lumMod val="50000"/>
                </a:srgbClr>
              </a:solidFill>
              <a:effectLst/>
              <a:uLnTx/>
              <a:uFillTx/>
              <a:latin typeface="+mj-lt"/>
              <a:ea typeface="+mn-ea"/>
              <a:cs typeface="+mn-cs"/>
            </a:endParaRPr>
          </a:p>
          <a:p>
            <a:pPr marR="0" lvl="0" algn="l" defTabSz="1371600" rtl="0" eaLnBrk="1" fontAlgn="auto" latinLnBrk="0" hangingPunct="1">
              <a:lnSpc>
                <a:spcPct val="90000"/>
              </a:lnSpc>
              <a:spcBef>
                <a:spcPts val="600"/>
              </a:spcBef>
              <a:spcAft>
                <a:spcPts val="0"/>
              </a:spcAft>
              <a:buClr>
                <a:schemeClr val="tx1">
                  <a:lumMod val="75000"/>
                  <a:lumOff val="25000"/>
                </a:schemeClr>
              </a:buClr>
              <a:buSzTx/>
              <a:buFont typeface="Wingdings" panose="05000000000000000000" pitchFamily="2" charset="2"/>
              <a:buChar char="§"/>
              <a:tabLst/>
              <a:defRPr/>
            </a:pPr>
            <a:r>
              <a:rPr lang="en-US" sz="2000" dirty="0">
                <a:solidFill>
                  <a:srgbClr val="565D60">
                    <a:lumMod val="50000"/>
                  </a:srgbClr>
                </a:solidFill>
                <a:latin typeface="+mj-lt"/>
              </a:rPr>
              <a:t>Western District of Oklahoma</a:t>
            </a:r>
          </a:p>
          <a:p>
            <a:pPr lvl="1">
              <a:spcBef>
                <a:spcPts val="600"/>
              </a:spcBef>
              <a:buClr>
                <a:schemeClr val="tx1">
                  <a:lumMod val="75000"/>
                  <a:lumOff val="25000"/>
                </a:schemeClr>
              </a:buClr>
              <a:buFont typeface="Arial" panose="020B0604020202020204" pitchFamily="34" charset="0"/>
              <a:buChar char="•"/>
            </a:pPr>
            <a:r>
              <a:rPr kumimoji="0" lang="en-US" sz="2000" b="0" i="0" u="none" strike="noStrike" kern="1200" cap="none" normalizeH="0" baseline="0" noProof="0" dirty="0">
                <a:ln>
                  <a:noFill/>
                </a:ln>
                <a:solidFill>
                  <a:srgbClr val="000000"/>
                </a:solidFill>
                <a:effectLst/>
                <a:uLnTx/>
                <a:uFillTx/>
                <a:latin typeface="+mj-lt"/>
                <a:ea typeface="+mn-ea"/>
                <a:cs typeface="+mn-cs"/>
              </a:rPr>
              <a:t>Judges Sarah A. Hall and Janice D. Loyd issued a standing order requiring all parties to:</a:t>
            </a:r>
          </a:p>
          <a:p>
            <a:pPr lvl="2">
              <a:spcBef>
                <a:spcPts val="600"/>
              </a:spcBef>
              <a:buClr>
                <a:schemeClr val="tx1">
                  <a:lumMod val="75000"/>
                  <a:lumOff val="25000"/>
                </a:schemeClr>
              </a:buClr>
              <a:buFont typeface="Courier New" panose="02070309020205020404" pitchFamily="49" charset="0"/>
              <a:buChar char="o"/>
            </a:pPr>
            <a:r>
              <a:rPr kumimoji="0" lang="en-US" sz="2000" b="0" i="0" u="none" strike="noStrike" kern="1200" cap="none" normalizeH="0" baseline="0" noProof="0" dirty="0">
                <a:ln>
                  <a:noFill/>
                </a:ln>
                <a:solidFill>
                  <a:srgbClr val="000000"/>
                </a:solidFill>
                <a:effectLst/>
                <a:uLnTx/>
                <a:uFillTx/>
                <a:latin typeface="+mj-lt"/>
                <a:ea typeface="+mn-ea"/>
                <a:cs typeface="+mn-cs"/>
              </a:rPr>
              <a:t>disclose the use of generative AI; </a:t>
            </a:r>
          </a:p>
          <a:p>
            <a:pPr lvl="2">
              <a:spcBef>
                <a:spcPts val="600"/>
              </a:spcBef>
              <a:buClr>
                <a:schemeClr val="tx1">
                  <a:lumMod val="75000"/>
                  <a:lumOff val="25000"/>
                </a:schemeClr>
              </a:buClr>
              <a:buFont typeface="Courier New" panose="02070309020205020404" pitchFamily="49" charset="0"/>
              <a:buChar char="o"/>
            </a:pPr>
            <a:r>
              <a:rPr kumimoji="0" lang="en-US" sz="2000" b="0" i="0" u="none" strike="noStrike" kern="1200" cap="none" normalizeH="0" baseline="0" noProof="0" dirty="0">
                <a:ln>
                  <a:noFill/>
                </a:ln>
                <a:solidFill>
                  <a:srgbClr val="000000"/>
                </a:solidFill>
                <a:effectLst/>
                <a:uLnTx/>
                <a:uFillTx/>
                <a:latin typeface="+mj-lt"/>
                <a:ea typeface="+mn-ea"/>
                <a:cs typeface="+mn-cs"/>
              </a:rPr>
              <a:t>identify the specific tool, identify the portions of the text drafted by generative AI; </a:t>
            </a:r>
          </a:p>
          <a:p>
            <a:pPr lvl="2">
              <a:spcBef>
                <a:spcPts val="600"/>
              </a:spcBef>
              <a:buClr>
                <a:schemeClr val="tx1">
                  <a:lumMod val="75000"/>
                  <a:lumOff val="25000"/>
                </a:schemeClr>
              </a:buClr>
              <a:buFont typeface="Courier New" panose="02070309020205020404" pitchFamily="49" charset="0"/>
              <a:buChar char="o"/>
            </a:pPr>
            <a:r>
              <a:rPr kumimoji="0" lang="en-US" sz="2000" b="0" i="0" u="none" strike="noStrike" kern="1200" cap="none" normalizeH="0" baseline="0" noProof="0" dirty="0">
                <a:ln>
                  <a:noFill/>
                </a:ln>
                <a:solidFill>
                  <a:srgbClr val="000000"/>
                </a:solidFill>
                <a:effectLst/>
                <a:uLnTx/>
                <a:uFillTx/>
                <a:latin typeface="+mj-lt"/>
                <a:ea typeface="+mn-ea"/>
                <a:cs typeface="+mn-cs"/>
              </a:rPr>
              <a:t>certify that the submission was checked for accuracy; and </a:t>
            </a:r>
          </a:p>
          <a:p>
            <a:pPr lvl="2">
              <a:spcBef>
                <a:spcPts val="600"/>
              </a:spcBef>
              <a:buClr>
                <a:schemeClr val="tx1">
                  <a:lumMod val="75000"/>
                  <a:lumOff val="25000"/>
                </a:schemeClr>
              </a:buClr>
              <a:buFont typeface="Courier New" panose="02070309020205020404" pitchFamily="49" charset="0"/>
              <a:buChar char="o"/>
            </a:pPr>
            <a:r>
              <a:rPr kumimoji="0" lang="en-US" sz="2000" b="0" i="0" u="none" strike="noStrike" kern="1200" cap="none" normalizeH="0" baseline="0" noProof="0" dirty="0">
                <a:ln>
                  <a:noFill/>
                </a:ln>
                <a:solidFill>
                  <a:srgbClr val="000000"/>
                </a:solidFill>
                <a:effectLst/>
                <a:uLnTx/>
                <a:uFillTx/>
                <a:latin typeface="+mj-lt"/>
                <a:ea typeface="+mn-ea"/>
                <a:cs typeface="+mn-cs"/>
              </a:rPr>
              <a:t>certify that the use of generative AI did not result in the disclosure of confidential information. </a:t>
            </a:r>
            <a:endParaRPr lang="en-US" sz="2000" dirty="0">
              <a:solidFill>
                <a:srgbClr val="565D60">
                  <a:lumMod val="50000"/>
                </a:srgbClr>
              </a:solidFill>
              <a:latin typeface="+mj-lt"/>
            </a:endParaRPr>
          </a:p>
          <a:p>
            <a:pPr marR="0" lvl="0" algn="l" defTabSz="1371600" rtl="0" eaLnBrk="1" fontAlgn="auto" latinLnBrk="0" hangingPunct="1">
              <a:lnSpc>
                <a:spcPct val="90000"/>
              </a:lnSpc>
              <a:spcBef>
                <a:spcPts val="600"/>
              </a:spcBef>
              <a:spcAft>
                <a:spcPts val="0"/>
              </a:spcAft>
              <a:buClr>
                <a:schemeClr val="tx1">
                  <a:lumMod val="75000"/>
                  <a:lumOff val="25000"/>
                </a:schemeClr>
              </a:buClr>
              <a:buSzTx/>
              <a:buFont typeface="Wingdings" panose="05000000000000000000" pitchFamily="2" charset="2"/>
              <a:buChar char="§"/>
              <a:tabLst/>
              <a:defRPr/>
            </a:pPr>
            <a:r>
              <a:rPr lang="en-US" sz="2000" dirty="0">
                <a:solidFill>
                  <a:srgbClr val="565D60">
                    <a:lumMod val="50000"/>
                  </a:srgbClr>
                </a:solidFill>
                <a:latin typeface="+mj-lt"/>
              </a:rPr>
              <a:t>Southern District of New York</a:t>
            </a:r>
            <a:endParaRPr kumimoji="0" lang="en-US" sz="2000" b="0" i="0" u="none" strike="noStrike" kern="1200" cap="none" normalizeH="0" baseline="0" noProof="0" dirty="0">
              <a:ln>
                <a:noFill/>
              </a:ln>
              <a:solidFill>
                <a:srgbClr val="565D60">
                  <a:lumMod val="50000"/>
                </a:srgbClr>
              </a:solidFill>
              <a:effectLst/>
              <a:uLnTx/>
              <a:uFillTx/>
              <a:latin typeface="+mj-lt"/>
              <a:ea typeface="+mn-ea"/>
              <a:cs typeface="+mn-cs"/>
            </a:endParaRPr>
          </a:p>
          <a:p>
            <a:pPr lvl="1">
              <a:spcBef>
                <a:spcPts val="600"/>
              </a:spcBef>
              <a:buClr>
                <a:schemeClr val="tx1">
                  <a:lumMod val="75000"/>
                  <a:lumOff val="25000"/>
                </a:schemeClr>
              </a:buClr>
              <a:buFont typeface="Arial" panose="020B0604020202020204" pitchFamily="34" charset="0"/>
              <a:buChar char="•"/>
            </a:pPr>
            <a:r>
              <a:rPr kumimoji="0" lang="en-US" sz="2000" b="0" i="0" u="none" strike="noStrike" kern="1200" cap="none" normalizeH="0" baseline="0" noProof="0" dirty="0">
                <a:ln>
                  <a:noFill/>
                </a:ln>
                <a:solidFill>
                  <a:srgbClr val="565D60">
                    <a:lumMod val="50000"/>
                  </a:srgbClr>
                </a:solidFill>
                <a:effectLst/>
                <a:uLnTx/>
                <a:uFillTx/>
                <a:latin typeface="+mj-lt"/>
                <a:ea typeface="+mn-ea"/>
                <a:cs typeface="+mn-cs"/>
              </a:rPr>
              <a:t>The local rules now provide that if a litigant chooses to employ technology (e.g., ChatGPT, Google Bard, Bing AI Chat, or generative artificial intelligence services) in their legal documents, attorneys must both review and verify any computer-generated content to ensure it complies with the continuing requirements of Fed. R Bank. P. 9011 (i.e. is (i) not for an improper purpose and (ii) warranted by existing law and evidentiary support) </a:t>
            </a:r>
          </a:p>
        </p:txBody>
      </p:sp>
    </p:spTree>
    <p:extLst>
      <p:ext uri="{BB962C8B-B14F-4D97-AF65-F5344CB8AC3E}">
        <p14:creationId xmlns:p14="http://schemas.microsoft.com/office/powerpoint/2010/main" val="3753223485"/>
      </p:ext>
    </p:extLst>
  </p:cSld>
  <p:clrMapOvr>
    <a:masterClrMapping/>
  </p:clrMapOvr>
  <p:transition>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C70AD2-9A95-1C46-8BF2-E86D17DBF3AA}"/>
            </a:ext>
          </a:extLst>
        </p:cNvPr>
        <p:cNvGrpSpPr/>
        <p:nvPr/>
      </p:nvGrpSpPr>
      <p:grpSpPr>
        <a:xfrm>
          <a:off x="0" y="0"/>
          <a:ext cx="0" cy="0"/>
          <a:chOff x="0" y="0"/>
          <a:chExt cx="0" cy="0"/>
        </a:xfrm>
      </p:grpSpPr>
      <p:sp>
        <p:nvSpPr>
          <p:cNvPr id="3" name="TextBox 3">
            <a:extLst>
              <a:ext uri="{FF2B5EF4-FFF2-40B4-BE49-F238E27FC236}">
                <a16:creationId xmlns:a16="http://schemas.microsoft.com/office/drawing/2014/main" id="{4F1974D1-ABFA-7004-CD4F-0EC8FFAD5142}"/>
              </a:ext>
            </a:extLst>
          </p:cNvPr>
          <p:cNvSpPr txBox="1"/>
          <p:nvPr/>
        </p:nvSpPr>
        <p:spPr>
          <a:xfrm>
            <a:off x="1028700" y="942975"/>
            <a:ext cx="16230600" cy="1305826"/>
          </a:xfrm>
          <a:prstGeom prst="rect">
            <a:avLst/>
          </a:prstGeom>
        </p:spPr>
        <p:txBody>
          <a:bodyPr lIns="0" tIns="0" rIns="0" bIns="0" rtlCol="0" anchor="t">
            <a:spAutoFit/>
          </a:bodyPr>
          <a:lstStyle/>
          <a:p>
            <a:pPr>
              <a:lnSpc>
                <a:spcPts val="5200"/>
              </a:lnSpc>
            </a:pPr>
            <a:r>
              <a:rPr lang="en-US" sz="3714" spc="297" dirty="0">
                <a:solidFill>
                  <a:srgbClr val="000000"/>
                </a:solidFill>
              </a:rPr>
              <a:t>Admissibility and Use of AI </a:t>
            </a:r>
          </a:p>
          <a:p>
            <a:pPr>
              <a:lnSpc>
                <a:spcPts val="5200"/>
              </a:lnSpc>
              <a:spcBef>
                <a:spcPct val="0"/>
              </a:spcBef>
            </a:pPr>
            <a:endParaRPr lang="en-US" sz="3714" spc="297" dirty="0">
              <a:solidFill>
                <a:srgbClr val="000000"/>
              </a:solidFill>
              <a:latin typeface="Didact Gothic"/>
            </a:endParaRPr>
          </a:p>
        </p:txBody>
      </p:sp>
      <p:sp>
        <p:nvSpPr>
          <p:cNvPr id="4" name="AutoShape 4">
            <a:extLst>
              <a:ext uri="{FF2B5EF4-FFF2-40B4-BE49-F238E27FC236}">
                <a16:creationId xmlns:a16="http://schemas.microsoft.com/office/drawing/2014/main" id="{7CBA30B9-8FAD-71C4-BEDE-0B29966293FC}"/>
              </a:ext>
            </a:extLst>
          </p:cNvPr>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sp>
        <p:nvSpPr>
          <p:cNvPr id="7" name="Slide Number Placeholder 8">
            <a:extLst>
              <a:ext uri="{FF2B5EF4-FFF2-40B4-BE49-F238E27FC236}">
                <a16:creationId xmlns:a16="http://schemas.microsoft.com/office/drawing/2014/main" id="{B88848CC-5016-1C79-CF23-5EDEC8FDF3FE}"/>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26</a:t>
            </a:fld>
            <a:endParaRPr lang="en-US" sz="1600" dirty="0"/>
          </a:p>
        </p:txBody>
      </p:sp>
      <p:sp>
        <p:nvSpPr>
          <p:cNvPr id="12" name="Rectangle 11">
            <a:extLst>
              <a:ext uri="{FF2B5EF4-FFF2-40B4-BE49-F238E27FC236}">
                <a16:creationId xmlns:a16="http://schemas.microsoft.com/office/drawing/2014/main" id="{BB36DD7D-CBB5-0A54-6DFB-187BBFD4FB9D}"/>
              </a:ext>
            </a:extLst>
          </p:cNvPr>
          <p:cNvSpPr/>
          <p:nvPr/>
        </p:nvSpPr>
        <p:spPr>
          <a:xfrm>
            <a:off x="1032571" y="2762419"/>
            <a:ext cx="7992757" cy="156861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13716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a:ln>
                <a:noFill/>
              </a:ln>
              <a:solidFill>
                <a:prstClr val="white"/>
              </a:solidFill>
              <a:effectLst/>
              <a:uLnTx/>
              <a:uFillTx/>
              <a:latin typeface="Proxima Nova"/>
              <a:ea typeface="+mn-ea"/>
              <a:cs typeface="+mn-cs"/>
            </a:endParaRPr>
          </a:p>
        </p:txBody>
      </p:sp>
      <p:sp>
        <p:nvSpPr>
          <p:cNvPr id="13" name="Content Placeholder 1">
            <a:extLst>
              <a:ext uri="{FF2B5EF4-FFF2-40B4-BE49-F238E27FC236}">
                <a16:creationId xmlns:a16="http://schemas.microsoft.com/office/drawing/2014/main" id="{511963D3-BD62-354F-3BD0-0FC56D19D556}"/>
              </a:ext>
            </a:extLst>
          </p:cNvPr>
          <p:cNvSpPr txBox="1">
            <a:spLocks/>
          </p:cNvSpPr>
          <p:nvPr/>
        </p:nvSpPr>
        <p:spPr>
          <a:xfrm>
            <a:off x="1272125" y="2912067"/>
            <a:ext cx="7753203" cy="1280574"/>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Clr>
                <a:schemeClr val="tx1"/>
              </a:buClr>
              <a:buFont typeface="Symbol" panose="05050102010706020507" pitchFamily="18" charset="2"/>
              <a:buChar char="·"/>
              <a:defRPr sz="27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Clr>
                <a:schemeClr val="tx1"/>
              </a:buClr>
              <a:buFont typeface="Symbol" panose="05050102010706020507" pitchFamily="18" charset="2"/>
              <a:buChar char="·"/>
              <a:defRPr sz="24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Clr>
                <a:schemeClr val="tx1"/>
              </a:buClr>
              <a:buFont typeface="Symbol" panose="05050102010706020507" pitchFamily="18" charset="2"/>
              <a:buChar char="·"/>
              <a:defRPr sz="21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Clr>
                <a:schemeClr val="tx1"/>
              </a:buClr>
              <a:buFont typeface="Symbol" panose="05050102010706020507" pitchFamily="18" charset="2"/>
              <a:buChar char="·"/>
              <a:defRPr sz="18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Clr>
                <a:schemeClr val="tx1"/>
              </a:buClr>
              <a:buFont typeface="Symbol" panose="05050102010706020507" pitchFamily="18" charset="2"/>
              <a:buChar char="·"/>
              <a:defRPr sz="18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R="0" lvl="0" algn="l" defTabSz="1371600" rtl="0" eaLnBrk="1" fontAlgn="auto" latinLnBrk="0" hangingPunct="1">
              <a:lnSpc>
                <a:spcPct val="90000"/>
              </a:lnSpc>
              <a:spcBef>
                <a:spcPts val="1500"/>
              </a:spcBef>
              <a:spcAft>
                <a:spcPts val="0"/>
              </a:spcAft>
              <a:buClr>
                <a:schemeClr val="tx1">
                  <a:lumMod val="75000"/>
                  <a:lumOff val="25000"/>
                </a:schemeClr>
              </a:buClr>
              <a:buSzTx/>
              <a:buFont typeface="Wingdings" panose="05000000000000000000" pitchFamily="2" charset="2"/>
              <a:buChar char="§"/>
              <a:tabLst/>
              <a:defRPr/>
            </a:pPr>
            <a:r>
              <a:rPr kumimoji="0" lang="en-US" sz="2400" b="0" i="0" u="none" strike="noStrike" kern="1200" cap="none" spc="0" normalizeH="0" baseline="0" noProof="0" dirty="0">
                <a:ln>
                  <a:noFill/>
                </a:ln>
                <a:solidFill>
                  <a:srgbClr val="565D60">
                    <a:lumMod val="50000"/>
                  </a:srgbClr>
                </a:solidFill>
                <a:effectLst/>
                <a:uLnTx/>
                <a:uFillTx/>
                <a:latin typeface="+mj-lt"/>
                <a:ea typeface="+mn-ea"/>
                <a:cs typeface="+mn-cs"/>
              </a:rPr>
              <a:t>More rules regarding admissibility of documents generated with generative AI, aimed primarily at explainability of the relevant outputs</a:t>
            </a:r>
          </a:p>
        </p:txBody>
      </p:sp>
      <p:sp>
        <p:nvSpPr>
          <p:cNvPr id="14" name="Content Placeholder 6">
            <a:extLst>
              <a:ext uri="{FF2B5EF4-FFF2-40B4-BE49-F238E27FC236}">
                <a16:creationId xmlns:a16="http://schemas.microsoft.com/office/drawing/2014/main" id="{E1BC13C3-5593-1A1A-0255-8E1A25D323D5}"/>
              </a:ext>
            </a:extLst>
          </p:cNvPr>
          <p:cNvSpPr txBox="1">
            <a:spLocks/>
          </p:cNvSpPr>
          <p:nvPr/>
        </p:nvSpPr>
        <p:spPr>
          <a:xfrm>
            <a:off x="1038046" y="2253895"/>
            <a:ext cx="12335472" cy="460548"/>
          </a:xfrm>
          <a:prstGeom prst="rect">
            <a:avLst/>
          </a:prstGeom>
        </p:spPr>
        <p:txBody>
          <a:bodyPr lIns="0" rIns="0">
            <a:noAutofit/>
          </a:bodyPr>
          <a:lstStyle>
            <a:lvl1pPr marL="0" indent="0" algn="l" defTabSz="914400" rtl="0" eaLnBrk="1" latinLnBrk="0" hangingPunct="1">
              <a:lnSpc>
                <a:spcPct val="100000"/>
              </a:lnSpc>
              <a:spcBef>
                <a:spcPts val="1000"/>
              </a:spcBef>
              <a:buClr>
                <a:schemeClr val="tx1"/>
              </a:buClr>
              <a:buFontTx/>
              <a:buNone/>
              <a:defRPr lang="en-US" sz="1800" b="0" i="0" kern="1200" baseline="0" dirty="0" smtClean="0">
                <a:solidFill>
                  <a:schemeClr val="tx1"/>
                </a:solidFill>
                <a:latin typeface="+mj-lt"/>
                <a:ea typeface="+mn-ea"/>
                <a:cs typeface="+mn-cs"/>
              </a:defRPr>
            </a:lvl1pPr>
            <a:lvl2pPr marL="0" indent="0" algn="l" defTabSz="914400" rtl="0" eaLnBrk="1" latinLnBrk="0" hangingPunct="1">
              <a:lnSpc>
                <a:spcPct val="100000"/>
              </a:lnSpc>
              <a:spcBef>
                <a:spcPts val="500"/>
              </a:spcBef>
              <a:buClr>
                <a:schemeClr val="tx1"/>
              </a:buClr>
              <a:buFont typeface="Symbol" panose="05050102010706020507" pitchFamily="18" charset="2"/>
              <a:buNone/>
              <a:defRPr lang="en-US" sz="1600" b="0" i="0" kern="1200" dirty="0" smtClean="0">
                <a:solidFill>
                  <a:schemeClr val="tx1"/>
                </a:solidFill>
                <a:latin typeface="+mn-lt"/>
                <a:ea typeface="+mn-ea"/>
                <a:cs typeface="+mn-cs"/>
              </a:defRPr>
            </a:lvl2pPr>
            <a:lvl3pPr marL="228600" indent="-228600" algn="l" defTabSz="914400" rtl="0" eaLnBrk="1" latinLnBrk="0" hangingPunct="1">
              <a:lnSpc>
                <a:spcPct val="100000"/>
              </a:lnSpc>
              <a:spcBef>
                <a:spcPts val="500"/>
              </a:spcBef>
              <a:buClr>
                <a:schemeClr val="accent1"/>
              </a:buClr>
              <a:buFont typeface="Arial" panose="020B0604020202020204" pitchFamily="34" charset="0"/>
              <a:buChar char="•"/>
              <a:defRPr lang="en-US" sz="1400" b="0" i="0" kern="1200" baseline="0" dirty="0" smtClean="0">
                <a:solidFill>
                  <a:schemeClr val="tx1"/>
                </a:solidFill>
                <a:latin typeface="+mn-lt"/>
                <a:ea typeface="+mn-ea"/>
                <a:cs typeface="+mn-cs"/>
              </a:defRPr>
            </a:lvl3pPr>
            <a:lvl4pPr marL="457200" indent="-228600" algn="l" defTabSz="914400" rtl="0" eaLnBrk="1" latinLnBrk="0" hangingPunct="1">
              <a:lnSpc>
                <a:spcPct val="100000"/>
              </a:lnSpc>
              <a:spcBef>
                <a:spcPts val="500"/>
              </a:spcBef>
              <a:buClr>
                <a:schemeClr val="tx1"/>
              </a:buClr>
              <a:buFont typeface="Proxima Nova Light" panose="02000506030000020004" pitchFamily="50" charset="0"/>
              <a:buChar char="–"/>
              <a:defRPr lang="en-US" sz="1200" b="0" i="0" kern="1200" baseline="0" dirty="0" smtClean="0">
                <a:solidFill>
                  <a:schemeClr val="tx1"/>
                </a:solidFill>
                <a:latin typeface="+mn-lt"/>
                <a:ea typeface="+mn-ea"/>
                <a:cs typeface="+mn-cs"/>
              </a:defRPr>
            </a:lvl4pPr>
            <a:lvl5pPr marL="685800" indent="-228600" algn="l" defTabSz="914400" rtl="0" eaLnBrk="1" latinLnBrk="0" hangingPunct="1">
              <a:lnSpc>
                <a:spcPct val="100000"/>
              </a:lnSpc>
              <a:spcBef>
                <a:spcPts val="500"/>
              </a:spcBef>
              <a:buClr>
                <a:schemeClr val="tx1"/>
              </a:buClr>
              <a:buFont typeface="Arial" panose="020B0604020202020204" pitchFamily="34" charset="0"/>
              <a:buChar char="•"/>
              <a:defRPr lang="en-US" sz="1200" b="0" i="0" kern="1200" baseline="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800">
              <a:spcBef>
                <a:spcPts val="0"/>
              </a:spcBef>
              <a:buClrTx/>
              <a:defRPr/>
            </a:pPr>
            <a:r>
              <a:rPr sz="2400" b="1" i="1" spc="300" dirty="0">
                <a:solidFill>
                  <a:schemeClr val="accent1"/>
                </a:solidFill>
              </a:rPr>
              <a:t>Changes to Come</a:t>
            </a:r>
          </a:p>
        </p:txBody>
      </p:sp>
      <p:sp>
        <p:nvSpPr>
          <p:cNvPr id="15" name="Rectangle 14">
            <a:extLst>
              <a:ext uri="{FF2B5EF4-FFF2-40B4-BE49-F238E27FC236}">
                <a16:creationId xmlns:a16="http://schemas.microsoft.com/office/drawing/2014/main" id="{6CC17B92-EEE0-4936-2B65-24E64887EA12}"/>
              </a:ext>
            </a:extLst>
          </p:cNvPr>
          <p:cNvSpPr/>
          <p:nvPr/>
        </p:nvSpPr>
        <p:spPr>
          <a:xfrm>
            <a:off x="1045545" y="4996858"/>
            <a:ext cx="7979783" cy="3861544"/>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13716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a:ln>
                <a:noFill/>
              </a:ln>
              <a:solidFill>
                <a:prstClr val="white"/>
              </a:solidFill>
              <a:effectLst/>
              <a:uLnTx/>
              <a:uFillTx/>
              <a:latin typeface="Proxima Nova"/>
              <a:ea typeface="+mn-ea"/>
              <a:cs typeface="+mn-cs"/>
            </a:endParaRPr>
          </a:p>
        </p:txBody>
      </p:sp>
      <p:sp>
        <p:nvSpPr>
          <p:cNvPr id="16" name="Content Placeholder 6">
            <a:extLst>
              <a:ext uri="{FF2B5EF4-FFF2-40B4-BE49-F238E27FC236}">
                <a16:creationId xmlns:a16="http://schemas.microsoft.com/office/drawing/2014/main" id="{D27816BA-FC56-17B3-9D1E-3B857229A51B}"/>
              </a:ext>
            </a:extLst>
          </p:cNvPr>
          <p:cNvSpPr txBox="1">
            <a:spLocks/>
          </p:cNvSpPr>
          <p:nvPr/>
        </p:nvSpPr>
        <p:spPr>
          <a:xfrm>
            <a:off x="1032570" y="4442134"/>
            <a:ext cx="12335472" cy="460548"/>
          </a:xfrm>
          <a:prstGeom prst="rect">
            <a:avLst/>
          </a:prstGeom>
        </p:spPr>
        <p:txBody>
          <a:bodyPr lIns="0" rIns="0">
            <a:noAutofit/>
          </a:bodyPr>
          <a:lstStyle>
            <a:lvl1pPr marL="0" indent="0" algn="l" defTabSz="914400" rtl="0" eaLnBrk="1" latinLnBrk="0" hangingPunct="1">
              <a:lnSpc>
                <a:spcPct val="100000"/>
              </a:lnSpc>
              <a:spcBef>
                <a:spcPts val="1000"/>
              </a:spcBef>
              <a:buClr>
                <a:schemeClr val="tx1"/>
              </a:buClr>
              <a:buFontTx/>
              <a:buNone/>
              <a:defRPr lang="en-US" sz="1800" b="0" i="0" kern="1200" baseline="0" dirty="0" smtClean="0">
                <a:solidFill>
                  <a:schemeClr val="tx1"/>
                </a:solidFill>
                <a:latin typeface="+mj-lt"/>
                <a:ea typeface="+mn-ea"/>
                <a:cs typeface="+mn-cs"/>
              </a:defRPr>
            </a:lvl1pPr>
            <a:lvl2pPr marL="0" indent="0" algn="l" defTabSz="914400" rtl="0" eaLnBrk="1" latinLnBrk="0" hangingPunct="1">
              <a:lnSpc>
                <a:spcPct val="100000"/>
              </a:lnSpc>
              <a:spcBef>
                <a:spcPts val="500"/>
              </a:spcBef>
              <a:buClr>
                <a:schemeClr val="tx1"/>
              </a:buClr>
              <a:buFont typeface="Symbol" panose="05050102010706020507" pitchFamily="18" charset="2"/>
              <a:buNone/>
              <a:defRPr lang="en-US" sz="1600" b="0" i="0" kern="1200" dirty="0" smtClean="0">
                <a:solidFill>
                  <a:schemeClr val="tx1"/>
                </a:solidFill>
                <a:latin typeface="+mn-lt"/>
                <a:ea typeface="+mn-ea"/>
                <a:cs typeface="+mn-cs"/>
              </a:defRPr>
            </a:lvl2pPr>
            <a:lvl3pPr marL="228600" indent="-228600" algn="l" defTabSz="914400" rtl="0" eaLnBrk="1" latinLnBrk="0" hangingPunct="1">
              <a:lnSpc>
                <a:spcPct val="100000"/>
              </a:lnSpc>
              <a:spcBef>
                <a:spcPts val="500"/>
              </a:spcBef>
              <a:buClr>
                <a:schemeClr val="accent1"/>
              </a:buClr>
              <a:buFont typeface="Arial" panose="020B0604020202020204" pitchFamily="34" charset="0"/>
              <a:buChar char="•"/>
              <a:defRPr lang="en-US" sz="1400" b="0" i="0" kern="1200" baseline="0" dirty="0" smtClean="0">
                <a:solidFill>
                  <a:schemeClr val="tx1"/>
                </a:solidFill>
                <a:latin typeface="+mn-lt"/>
                <a:ea typeface="+mn-ea"/>
                <a:cs typeface="+mn-cs"/>
              </a:defRPr>
            </a:lvl3pPr>
            <a:lvl4pPr marL="457200" indent="-228600" algn="l" defTabSz="914400" rtl="0" eaLnBrk="1" latinLnBrk="0" hangingPunct="1">
              <a:lnSpc>
                <a:spcPct val="100000"/>
              </a:lnSpc>
              <a:spcBef>
                <a:spcPts val="500"/>
              </a:spcBef>
              <a:buClr>
                <a:schemeClr val="tx1"/>
              </a:buClr>
              <a:buFont typeface="Proxima Nova Light" panose="02000506030000020004" pitchFamily="50" charset="0"/>
              <a:buChar char="–"/>
              <a:defRPr lang="en-US" sz="1200" b="0" i="0" kern="1200" baseline="0" dirty="0" smtClean="0">
                <a:solidFill>
                  <a:schemeClr val="tx1"/>
                </a:solidFill>
                <a:latin typeface="+mn-lt"/>
                <a:ea typeface="+mn-ea"/>
                <a:cs typeface="+mn-cs"/>
              </a:defRPr>
            </a:lvl4pPr>
            <a:lvl5pPr marL="685800" indent="-228600" algn="l" defTabSz="914400" rtl="0" eaLnBrk="1" latinLnBrk="0" hangingPunct="1">
              <a:lnSpc>
                <a:spcPct val="100000"/>
              </a:lnSpc>
              <a:spcBef>
                <a:spcPts val="500"/>
              </a:spcBef>
              <a:buClr>
                <a:schemeClr val="tx1"/>
              </a:buClr>
              <a:buFont typeface="Arial" panose="020B0604020202020204" pitchFamily="34" charset="0"/>
              <a:buChar char="•"/>
              <a:defRPr lang="en-US" sz="1200" b="0" i="0" kern="1200" baseline="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800">
              <a:spcBef>
                <a:spcPts val="0"/>
              </a:spcBef>
              <a:buClrTx/>
              <a:defRPr/>
            </a:pPr>
            <a:r>
              <a:rPr sz="2400" b="1" i="1" spc="300" dirty="0">
                <a:solidFill>
                  <a:schemeClr val="accent1"/>
                </a:solidFill>
              </a:rPr>
              <a:t>Things to Keep in Mind</a:t>
            </a:r>
          </a:p>
        </p:txBody>
      </p:sp>
      <p:sp>
        <p:nvSpPr>
          <p:cNvPr id="17" name="Rectangle 16">
            <a:extLst>
              <a:ext uri="{FF2B5EF4-FFF2-40B4-BE49-F238E27FC236}">
                <a16:creationId xmlns:a16="http://schemas.microsoft.com/office/drawing/2014/main" id="{96C5B31D-CF43-3F9B-65A4-D3AD5EFC9435}"/>
              </a:ext>
            </a:extLst>
          </p:cNvPr>
          <p:cNvSpPr/>
          <p:nvPr/>
        </p:nvSpPr>
        <p:spPr>
          <a:xfrm flipH="1">
            <a:off x="1045545" y="2743287"/>
            <a:ext cx="123831" cy="1572768"/>
          </a:xfrm>
          <a:prstGeom prst="rect">
            <a:avLst/>
          </a:prstGeom>
          <a:solidFill>
            <a:schemeClr val="accent1">
              <a:lumMod val="40000"/>
              <a:lumOff val="60000"/>
            </a:schemeClr>
          </a:solidFill>
          <a:ln w="12700" cap="flat" cmpd="sng" algn="ctr">
            <a:noFill/>
            <a:prstDash val="solid"/>
            <a:miter lim="800000"/>
          </a:ln>
          <a:effectLst/>
        </p:spPr>
        <p:txBody>
          <a:bodyPr rtlCol="0" anchor="ctr"/>
          <a:lstStyle/>
          <a:p>
            <a:pPr marL="0" marR="0" lvl="0" indent="0" algn="ctr" defTabSz="13716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a:ln>
                <a:noFill/>
              </a:ln>
              <a:solidFill>
                <a:srgbClr val="FFFFFF"/>
              </a:solidFill>
              <a:effectLst/>
              <a:uLnTx/>
              <a:uFillTx/>
              <a:latin typeface="Proxima Nova Light"/>
            </a:endParaRPr>
          </a:p>
        </p:txBody>
      </p:sp>
      <p:sp>
        <p:nvSpPr>
          <p:cNvPr id="18" name="Rectangle 17">
            <a:extLst>
              <a:ext uri="{FF2B5EF4-FFF2-40B4-BE49-F238E27FC236}">
                <a16:creationId xmlns:a16="http://schemas.microsoft.com/office/drawing/2014/main" id="{61942919-20E0-6946-7B53-7073A63000E7}"/>
              </a:ext>
            </a:extLst>
          </p:cNvPr>
          <p:cNvSpPr/>
          <p:nvPr/>
        </p:nvSpPr>
        <p:spPr>
          <a:xfrm flipH="1">
            <a:off x="1051785" y="4994950"/>
            <a:ext cx="123831" cy="3840480"/>
          </a:xfrm>
          <a:prstGeom prst="rect">
            <a:avLst/>
          </a:prstGeom>
          <a:solidFill>
            <a:schemeClr val="accent1">
              <a:lumMod val="40000"/>
              <a:lumOff val="60000"/>
            </a:schemeClr>
          </a:solidFill>
          <a:ln w="12700" cap="flat" cmpd="sng" algn="ctr">
            <a:noFill/>
            <a:prstDash val="solid"/>
            <a:miter lim="800000"/>
          </a:ln>
          <a:effectLst/>
        </p:spPr>
        <p:txBody>
          <a:bodyPr rtlCol="0" anchor="ctr"/>
          <a:lstStyle/>
          <a:p>
            <a:pPr marL="0" marR="0" lvl="0" indent="0" algn="ctr" defTabSz="1371600"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a:ln>
                <a:noFill/>
              </a:ln>
              <a:solidFill>
                <a:srgbClr val="FFFFFF"/>
              </a:solidFill>
              <a:effectLst/>
              <a:uLnTx/>
              <a:uFillTx/>
              <a:latin typeface="Proxima Nova Light"/>
            </a:endParaRPr>
          </a:p>
        </p:txBody>
      </p:sp>
      <p:sp>
        <p:nvSpPr>
          <p:cNvPr id="19" name="Content Placeholder 1">
            <a:extLst>
              <a:ext uri="{FF2B5EF4-FFF2-40B4-BE49-F238E27FC236}">
                <a16:creationId xmlns:a16="http://schemas.microsoft.com/office/drawing/2014/main" id="{B32D17FF-4998-DEE1-C691-05B902D5CD84}"/>
              </a:ext>
            </a:extLst>
          </p:cNvPr>
          <p:cNvSpPr txBox="1">
            <a:spLocks/>
          </p:cNvSpPr>
          <p:nvPr/>
        </p:nvSpPr>
        <p:spPr>
          <a:xfrm>
            <a:off x="1272125" y="4996858"/>
            <a:ext cx="7753203" cy="3861543"/>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Clr>
                <a:schemeClr val="tx1"/>
              </a:buClr>
              <a:buFont typeface="Symbol" panose="05050102010706020507" pitchFamily="18" charset="2"/>
              <a:buChar char="·"/>
              <a:defRPr sz="27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Clr>
                <a:schemeClr val="tx1"/>
              </a:buClr>
              <a:buFont typeface="Symbol" panose="05050102010706020507" pitchFamily="18" charset="2"/>
              <a:buChar char="·"/>
              <a:defRPr sz="24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Clr>
                <a:schemeClr val="tx1"/>
              </a:buClr>
              <a:buFont typeface="Symbol" panose="05050102010706020507" pitchFamily="18" charset="2"/>
              <a:buChar char="·"/>
              <a:defRPr sz="21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Clr>
                <a:schemeClr val="tx1"/>
              </a:buClr>
              <a:buFont typeface="Symbol" panose="05050102010706020507" pitchFamily="18" charset="2"/>
              <a:buChar char="·"/>
              <a:defRPr sz="18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Clr>
                <a:schemeClr val="tx1"/>
              </a:buClr>
              <a:buFont typeface="Symbol" panose="05050102010706020507" pitchFamily="18" charset="2"/>
              <a:buChar char="·"/>
              <a:defRPr sz="18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R="0" lvl="0" algn="l" defTabSz="1371600" rtl="0" eaLnBrk="1" fontAlgn="auto" latinLnBrk="0" hangingPunct="1">
              <a:lnSpc>
                <a:spcPct val="90000"/>
              </a:lnSpc>
              <a:spcBef>
                <a:spcPts val="600"/>
              </a:spcBef>
              <a:spcAft>
                <a:spcPts val="0"/>
              </a:spcAft>
              <a:buClr>
                <a:schemeClr val="tx1">
                  <a:lumMod val="75000"/>
                  <a:lumOff val="25000"/>
                </a:schemeClr>
              </a:buClr>
              <a:buSzTx/>
              <a:buFont typeface="Wingdings" panose="05000000000000000000" pitchFamily="2" charset="2"/>
              <a:buChar char="§"/>
              <a:tabLst/>
              <a:defRPr/>
            </a:pPr>
            <a:r>
              <a:rPr kumimoji="0" lang="en-US" sz="2400" b="0" i="0" u="none" strike="noStrike" kern="1200" cap="none" normalizeH="0" baseline="0" noProof="0" dirty="0">
                <a:ln>
                  <a:noFill/>
                </a:ln>
                <a:solidFill>
                  <a:srgbClr val="565D60">
                    <a:lumMod val="50000"/>
                  </a:srgbClr>
                </a:solidFill>
                <a:effectLst/>
                <a:uLnTx/>
                <a:uFillTx/>
                <a:latin typeface="+mj-lt"/>
                <a:ea typeface="+mn-ea"/>
                <a:cs typeface="+mn-cs"/>
              </a:rPr>
              <a:t>For generative AI-created content to be used as “evidence” in a bankruptcy court proceeding, the expert submitting the content should be able to explain:</a:t>
            </a:r>
          </a:p>
          <a:p>
            <a:pPr lvl="1">
              <a:spcBef>
                <a:spcPts val="600"/>
              </a:spcBef>
              <a:buClr>
                <a:schemeClr val="tx1">
                  <a:lumMod val="75000"/>
                  <a:lumOff val="25000"/>
                </a:schemeClr>
              </a:buClr>
              <a:buFont typeface="Wingdings" panose="05000000000000000000" pitchFamily="2" charset="2"/>
              <a:buChar char="§"/>
              <a:defRPr/>
            </a:pPr>
            <a:r>
              <a:rPr kumimoji="0" lang="en-US" sz="2200" b="0" i="0" u="none" strike="noStrike" kern="1200" cap="none" normalizeH="0" baseline="0" noProof="0" dirty="0">
                <a:ln>
                  <a:noFill/>
                </a:ln>
                <a:solidFill>
                  <a:srgbClr val="565D60">
                    <a:lumMod val="50000"/>
                  </a:srgbClr>
                </a:solidFill>
                <a:effectLst/>
                <a:uLnTx/>
                <a:uFillTx/>
                <a:latin typeface="+mj-lt"/>
                <a:ea typeface="+mn-ea"/>
                <a:cs typeface="+mn-cs"/>
              </a:rPr>
              <a:t>the system that was used in its creation; </a:t>
            </a:r>
          </a:p>
          <a:p>
            <a:pPr lvl="1">
              <a:spcBef>
                <a:spcPts val="600"/>
              </a:spcBef>
              <a:buClr>
                <a:schemeClr val="tx1">
                  <a:lumMod val="75000"/>
                  <a:lumOff val="25000"/>
                </a:schemeClr>
              </a:buClr>
              <a:buFont typeface="Wingdings" panose="05000000000000000000" pitchFamily="2" charset="2"/>
              <a:buChar char="§"/>
              <a:defRPr/>
            </a:pPr>
            <a:r>
              <a:rPr kumimoji="0" lang="en-US" sz="2200" b="0" i="0" u="none" strike="noStrike" kern="1200" cap="none" normalizeH="0" baseline="0" noProof="0" dirty="0">
                <a:ln>
                  <a:noFill/>
                </a:ln>
                <a:solidFill>
                  <a:srgbClr val="565D60">
                    <a:lumMod val="50000"/>
                  </a:srgbClr>
                </a:solidFill>
                <a:effectLst/>
                <a:uLnTx/>
                <a:uFillTx/>
                <a:latin typeface="+mj-lt"/>
                <a:ea typeface="+mn-ea"/>
                <a:cs typeface="+mn-cs"/>
              </a:rPr>
              <a:t>how and with what input that system was trained, </a:t>
            </a:r>
          </a:p>
          <a:p>
            <a:pPr lvl="1">
              <a:spcBef>
                <a:spcPts val="600"/>
              </a:spcBef>
              <a:buClr>
                <a:schemeClr val="tx1">
                  <a:lumMod val="75000"/>
                  <a:lumOff val="25000"/>
                </a:schemeClr>
              </a:buClr>
              <a:buFont typeface="Wingdings" panose="05000000000000000000" pitchFamily="2" charset="2"/>
              <a:buChar char="§"/>
              <a:defRPr/>
            </a:pPr>
            <a:r>
              <a:rPr kumimoji="0" lang="en-US" sz="2200" b="0" i="0" u="none" strike="noStrike" kern="1200" cap="none" normalizeH="0" baseline="0" noProof="0" dirty="0">
                <a:ln>
                  <a:noFill/>
                </a:ln>
                <a:solidFill>
                  <a:srgbClr val="565D60">
                    <a:lumMod val="50000"/>
                  </a:srgbClr>
                </a:solidFill>
                <a:effectLst/>
                <a:uLnTx/>
                <a:uFillTx/>
                <a:latin typeface="+mj-lt"/>
                <a:ea typeface="+mn-ea"/>
                <a:cs typeface="+mn-cs"/>
              </a:rPr>
              <a:t>whether the system is open or closed; how the system reached its particular decision, recommendation, or prediction; and why the training and system is reliable and trustworthy. </a:t>
            </a:r>
          </a:p>
        </p:txBody>
      </p:sp>
      <p:pic>
        <p:nvPicPr>
          <p:cNvPr id="20" name="Picture 19">
            <a:extLst>
              <a:ext uri="{FF2B5EF4-FFF2-40B4-BE49-F238E27FC236}">
                <a16:creationId xmlns:a16="http://schemas.microsoft.com/office/drawing/2014/main" id="{DFD47D4D-4901-D429-397E-42077D6199E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55523" y="3066587"/>
            <a:ext cx="6941680" cy="4736244"/>
          </a:xfrm>
          <a:prstGeom prst="rect">
            <a:avLst/>
          </a:prstGeom>
        </p:spPr>
      </p:pic>
    </p:spTree>
    <p:extLst>
      <p:ext uri="{BB962C8B-B14F-4D97-AF65-F5344CB8AC3E}">
        <p14:creationId xmlns:p14="http://schemas.microsoft.com/office/powerpoint/2010/main" val="3843539586"/>
      </p:ext>
    </p:extLst>
  </p:cSld>
  <p:clrMapOvr>
    <a:masterClrMapping/>
  </p:clrMapOvr>
  <p:transition>
    <p:wipe/>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a:extLst>
            <a:ext uri="{FF2B5EF4-FFF2-40B4-BE49-F238E27FC236}">
              <a16:creationId xmlns:a16="http://schemas.microsoft.com/office/drawing/2014/main" id="{39216552-9A04-1E84-FCD4-CCCA9FF32E3E}"/>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4166DE14-1635-6980-1FF9-2354A77FFE34}"/>
              </a:ext>
            </a:extLst>
          </p:cNvPr>
          <p:cNvSpPr txBox="1"/>
          <p:nvPr/>
        </p:nvSpPr>
        <p:spPr>
          <a:xfrm>
            <a:off x="1299857" y="3498945"/>
            <a:ext cx="10649039" cy="2235548"/>
          </a:xfrm>
          <a:prstGeom prst="rect">
            <a:avLst/>
          </a:prstGeom>
        </p:spPr>
        <p:txBody>
          <a:bodyPr lIns="0" tIns="0" rIns="0" bIns="0" rtlCol="0" anchor="t">
            <a:spAutoFit/>
          </a:bodyPr>
          <a:lstStyle/>
          <a:p>
            <a:pPr>
              <a:lnSpc>
                <a:spcPts val="8807"/>
              </a:lnSpc>
            </a:pPr>
            <a:r>
              <a:rPr lang="en-US" sz="6775" spc="-169" dirty="0">
                <a:solidFill>
                  <a:srgbClr val="000000"/>
                </a:solidFill>
                <a:latin typeface="Cardo"/>
              </a:rPr>
              <a:t>What are the Current Pitfalls and Risks?    </a:t>
            </a:r>
          </a:p>
        </p:txBody>
      </p:sp>
    </p:spTree>
    <p:extLst>
      <p:ext uri="{BB962C8B-B14F-4D97-AF65-F5344CB8AC3E}">
        <p14:creationId xmlns:p14="http://schemas.microsoft.com/office/powerpoint/2010/main" val="692686487"/>
      </p:ext>
    </p:extLst>
  </p:cSld>
  <p:clrMapOvr>
    <a:masterClrMapping/>
  </p:clrMapOvr>
  <p:transition>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049FBB-7A5A-1925-588B-2D6AF104E3A9}"/>
            </a:ext>
          </a:extLst>
        </p:cNvPr>
        <p:cNvGrpSpPr/>
        <p:nvPr/>
      </p:nvGrpSpPr>
      <p:grpSpPr>
        <a:xfrm>
          <a:off x="0" y="0"/>
          <a:ext cx="0" cy="0"/>
          <a:chOff x="0" y="0"/>
          <a:chExt cx="0" cy="0"/>
        </a:xfrm>
      </p:grpSpPr>
      <p:sp>
        <p:nvSpPr>
          <p:cNvPr id="3" name="TextBox 3">
            <a:extLst>
              <a:ext uri="{FF2B5EF4-FFF2-40B4-BE49-F238E27FC236}">
                <a16:creationId xmlns:a16="http://schemas.microsoft.com/office/drawing/2014/main" id="{7DC96ACC-9F33-AE4A-690F-8ACB7C5078AD}"/>
              </a:ext>
            </a:extLst>
          </p:cNvPr>
          <p:cNvSpPr txBox="1"/>
          <p:nvPr/>
        </p:nvSpPr>
        <p:spPr>
          <a:xfrm>
            <a:off x="1006871" y="942975"/>
            <a:ext cx="16230600" cy="625877"/>
          </a:xfrm>
          <a:prstGeom prst="rect">
            <a:avLst/>
          </a:prstGeom>
        </p:spPr>
        <p:txBody>
          <a:bodyPr lIns="0" tIns="0" rIns="0" bIns="0" rtlCol="0" anchor="t">
            <a:spAutoFit/>
          </a:bodyPr>
          <a:lstStyle/>
          <a:p>
            <a:pPr marL="0" marR="0" lvl="0" indent="0" algn="l" defTabSz="914400" rtl="0" eaLnBrk="1" fontAlgn="auto" latinLnBrk="0" hangingPunct="1">
              <a:lnSpc>
                <a:spcPts val="5200"/>
              </a:lnSpc>
              <a:spcBef>
                <a:spcPct val="0"/>
              </a:spcBef>
              <a:spcAft>
                <a:spcPts val="0"/>
              </a:spcAft>
              <a:buClrTx/>
              <a:buSzTx/>
              <a:buFontTx/>
              <a:buNone/>
              <a:tabLst/>
              <a:defRPr/>
            </a:pPr>
            <a:r>
              <a:rPr kumimoji="0" lang="en-US" sz="3714" b="0" i="0" u="none" strike="noStrike" kern="1200" cap="none" spc="297" normalizeH="0" baseline="0" noProof="0" dirty="0">
                <a:ln>
                  <a:noFill/>
                </a:ln>
                <a:solidFill>
                  <a:srgbClr val="000000"/>
                </a:solidFill>
                <a:effectLst/>
                <a:uLnTx/>
                <a:uFillTx/>
                <a:latin typeface="Calibri"/>
                <a:ea typeface="+mn-ea"/>
                <a:cs typeface="+mn-cs"/>
              </a:rPr>
              <a:t>Poll Question</a:t>
            </a:r>
          </a:p>
        </p:txBody>
      </p:sp>
      <p:sp>
        <p:nvSpPr>
          <p:cNvPr id="4" name="AutoShape 4">
            <a:extLst>
              <a:ext uri="{FF2B5EF4-FFF2-40B4-BE49-F238E27FC236}">
                <a16:creationId xmlns:a16="http://schemas.microsoft.com/office/drawing/2014/main" id="{9AC13427-746D-D399-8110-190E44393B46}"/>
              </a:ext>
            </a:extLst>
          </p:cNvPr>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Slide Number Placeholder 8">
            <a:extLst>
              <a:ext uri="{FF2B5EF4-FFF2-40B4-BE49-F238E27FC236}">
                <a16:creationId xmlns:a16="http://schemas.microsoft.com/office/drawing/2014/main" id="{12325204-F6D5-B0B4-47A8-6C612F15246F}"/>
              </a:ext>
            </a:extLst>
          </p:cNvPr>
          <p:cNvSpPr>
            <a:spLocks noGrp="1"/>
          </p:cNvSpPr>
          <p:nvPr>
            <p:ph type="sldNum" sz="quarter" idx="12"/>
          </p:nvPr>
        </p:nvSpPr>
        <p:spPr>
          <a:xfrm>
            <a:off x="15125689" y="9563100"/>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AAFF303D-5597-84FF-7265-BFF527C74859}"/>
              </a:ext>
            </a:extLst>
          </p:cNvPr>
          <p:cNvSpPr txBox="1"/>
          <p:nvPr/>
        </p:nvSpPr>
        <p:spPr>
          <a:xfrm>
            <a:off x="2285992" y="4821555"/>
            <a:ext cx="13716000" cy="2286000"/>
          </a:xfrm>
          <a:prstGeom prst="rect">
            <a:avLst/>
          </a:prstGeom>
          <a:solidFill>
            <a:schemeClr val="bg2"/>
          </a:solidFill>
          <a:ln>
            <a:solidFill>
              <a:schemeClr val="tx1">
                <a:lumMod val="50000"/>
                <a:lumOff val="50000"/>
              </a:schemeClr>
            </a:solidFill>
          </a:ln>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1" u="none" strike="noStrike" kern="1200" cap="none" spc="0" normalizeH="0" baseline="0" noProof="0" dirty="0">
                <a:ln>
                  <a:noFill/>
                </a:ln>
                <a:solidFill>
                  <a:prstClr val="black"/>
                </a:solidFill>
                <a:effectLst/>
                <a:uLnTx/>
                <a:uFillTx/>
                <a:latin typeface="Calibri"/>
                <a:ea typeface="Cardo" panose="020B0604020202020204" charset="-79"/>
                <a:cs typeface="Cardo" panose="020B0604020202020204" charset="-79"/>
              </a:rPr>
              <a:t>Does your firm or organization have defined rules around the use of Generative AI?</a:t>
            </a:r>
          </a:p>
        </p:txBody>
      </p:sp>
      <p:sp>
        <p:nvSpPr>
          <p:cNvPr id="12" name="Oval 11">
            <a:extLst>
              <a:ext uri="{FF2B5EF4-FFF2-40B4-BE49-F238E27FC236}">
                <a16:creationId xmlns:a16="http://schemas.microsoft.com/office/drawing/2014/main" id="{B84914A8-9C5D-B680-5AAA-65514337B90E}"/>
              </a:ext>
            </a:extLst>
          </p:cNvPr>
          <p:cNvSpPr/>
          <p:nvPr/>
        </p:nvSpPr>
        <p:spPr>
          <a:xfrm>
            <a:off x="8046712" y="3040380"/>
            <a:ext cx="2194560" cy="2103120"/>
          </a:xfrm>
          <a:prstGeom prst="ellipse">
            <a:avLst/>
          </a:prstGeom>
          <a:solidFill>
            <a:schemeClr val="bg1"/>
          </a:solidFill>
          <a:ln>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4" name="Graphic 13">
            <a:extLst>
              <a:ext uri="{FF2B5EF4-FFF2-40B4-BE49-F238E27FC236}">
                <a16:creationId xmlns:a16="http://schemas.microsoft.com/office/drawing/2014/main" id="{5EFF0509-EA6A-8B54-B89E-9853D4EA209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12472" y="3358515"/>
            <a:ext cx="1463040" cy="1463040"/>
          </a:xfrm>
          <a:prstGeom prst="rect">
            <a:avLst/>
          </a:prstGeom>
        </p:spPr>
      </p:pic>
    </p:spTree>
    <p:extLst>
      <p:ext uri="{BB962C8B-B14F-4D97-AF65-F5344CB8AC3E}">
        <p14:creationId xmlns:p14="http://schemas.microsoft.com/office/powerpoint/2010/main" val="584019340"/>
      </p:ext>
    </p:extLst>
  </p:cSld>
  <p:clrMapOvr>
    <a:masterClrMapping/>
  </p:clrMapOvr>
  <p:transition>
    <p:wipe/>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TextBox 2"/>
          <p:cNvSpPr txBox="1"/>
          <p:nvPr/>
        </p:nvSpPr>
        <p:spPr>
          <a:xfrm>
            <a:off x="1028700" y="2176228"/>
            <a:ext cx="15953207" cy="6984797"/>
          </a:xfrm>
          <a:prstGeom prst="rect">
            <a:avLst/>
          </a:prstGeom>
        </p:spPr>
        <p:txBody>
          <a:bodyPr lIns="0" tIns="0" rIns="0" bIns="0" rtlCol="0" anchor="t">
            <a:spAutoFit/>
          </a:bodyPr>
          <a:lstStyle/>
          <a:p>
            <a:pPr>
              <a:lnSpc>
                <a:spcPts val="2600"/>
              </a:lnSpc>
            </a:pPr>
            <a:r>
              <a:rPr lang="en-US" sz="2000" spc="-50" dirty="0">
                <a:solidFill>
                  <a:srgbClr val="000000"/>
                </a:solidFill>
              </a:rPr>
              <a:t>Using Generative AI in practice also comes with its own set of risks and challenges.</a:t>
            </a:r>
          </a:p>
          <a:p>
            <a:pPr>
              <a:lnSpc>
                <a:spcPts val="2600"/>
              </a:lnSpc>
            </a:pPr>
            <a:endParaRPr lang="en-US" sz="2000" b="1" spc="-50" dirty="0">
              <a:solidFill>
                <a:srgbClr val="000000"/>
              </a:solidFill>
            </a:endParaRPr>
          </a:p>
          <a:p>
            <a:pPr marL="431801" lvl="1" indent="-215900">
              <a:lnSpc>
                <a:spcPts val="2600"/>
              </a:lnSpc>
              <a:buFont typeface="Arial"/>
              <a:buChar char="•"/>
            </a:pPr>
            <a:r>
              <a:rPr lang="en-US" sz="2000" b="1" spc="-50" dirty="0">
                <a:solidFill>
                  <a:srgbClr val="000000"/>
                </a:solidFill>
              </a:rPr>
              <a:t>Accuracy Risks</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models may produce inaccurate or misleading outputs.  For users in the legal profession, considering the source of the </a:t>
            </a:r>
            <a:r>
              <a:rPr lang="en-US" sz="2000" spc="-50" dirty="0" err="1">
                <a:solidFill>
                  <a:srgbClr val="000000"/>
                </a:solidFill>
              </a:rPr>
              <a:t>GenAI</a:t>
            </a:r>
            <a:r>
              <a:rPr lang="en-US" sz="2000" spc="-50" dirty="0">
                <a:solidFill>
                  <a:srgbClr val="000000"/>
                </a:solidFill>
              </a:rPr>
              <a:t> training is very important; closed systems trained based on discrete, specialized data sets provide higher probability of accuracy and reliability.</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Bias Risks</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can inherit biases present in training data, leading to unfair or discriminatory outcomes. </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Data Privacy &amp; Security Risks</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relies on large datasets, raising privacy concerns. Mishandling sensitive data can lead to breaches and legal repercussions.</a:t>
            </a:r>
          </a:p>
          <a:p>
            <a:pPr marL="215901" lvl="1">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Intellectual Property Risks</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might inadvertently generate content that infringes on copyrights or patents. </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Overreliance Risk</a:t>
            </a:r>
            <a:r>
              <a:rPr lang="en-US" sz="2000" spc="-50" dirty="0">
                <a:solidFill>
                  <a:srgbClr val="000000"/>
                </a:solidFill>
              </a:rPr>
              <a:t>: Relying too heavily on </a:t>
            </a:r>
            <a:r>
              <a:rPr lang="en-US" sz="2000" spc="-50" dirty="0" err="1">
                <a:solidFill>
                  <a:srgbClr val="000000"/>
                </a:solidFill>
              </a:rPr>
              <a:t>GenAI</a:t>
            </a:r>
            <a:r>
              <a:rPr lang="en-US" sz="2000" spc="-50" dirty="0">
                <a:solidFill>
                  <a:srgbClr val="000000"/>
                </a:solidFill>
              </a:rPr>
              <a:t> for business valuation without human oversight can be risky. While </a:t>
            </a:r>
            <a:r>
              <a:rPr lang="en-US" sz="2000" spc="-50" dirty="0" err="1">
                <a:solidFill>
                  <a:srgbClr val="000000"/>
                </a:solidFill>
              </a:rPr>
              <a:t>GenAI</a:t>
            </a:r>
            <a:r>
              <a:rPr lang="en-US" sz="2000" spc="-50" dirty="0">
                <a:solidFill>
                  <a:srgbClr val="000000"/>
                </a:solidFill>
              </a:rPr>
              <a:t> can enhance efficiency and productivity, it lacks the nuanced understanding and judgment capabilities of humans. Overreliance on AI-generated valuations may overlook contextual factors, qualitative insights, or emerging trends that could impact business value.</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Maintenance Risk</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models require ongoing maintenance, updates, and monitoring to remain effective and relevant. Failure to keep </a:t>
            </a:r>
            <a:r>
              <a:rPr lang="en-US" sz="2000" spc="-50" dirty="0" err="1">
                <a:solidFill>
                  <a:srgbClr val="000000"/>
                </a:solidFill>
              </a:rPr>
              <a:t>GenAI</a:t>
            </a:r>
            <a:r>
              <a:rPr lang="en-US" sz="2000" spc="-50" dirty="0">
                <a:solidFill>
                  <a:srgbClr val="000000"/>
                </a:solidFill>
              </a:rPr>
              <a:t> systems up-to-date with the latest data, algorithms, or best practices could lead to degraded performance, diminishing the reliability and accuracy of outcomes over time.</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Ethical Risks</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can create deepfakes, misinformation, or harmful content. </a:t>
            </a:r>
          </a:p>
          <a:p>
            <a:pPr>
              <a:lnSpc>
                <a:spcPts val="2600"/>
              </a:lnSpc>
            </a:pPr>
            <a:endParaRPr lang="en-US" sz="2000" spc="-50" dirty="0">
              <a:solidFill>
                <a:srgbClr val="000000"/>
              </a:solidFill>
              <a:latin typeface="Canva Sans"/>
            </a:endParaRPr>
          </a:p>
          <a:p>
            <a:pPr>
              <a:lnSpc>
                <a:spcPts val="2600"/>
              </a:lnSpc>
            </a:pPr>
            <a:endParaRPr lang="en-US" sz="2000" spc="-50" dirty="0">
              <a:solidFill>
                <a:srgbClr val="000000"/>
              </a:solidFill>
              <a:latin typeface="Canva Sans"/>
            </a:endParaRPr>
          </a:p>
        </p:txBody>
      </p:sp>
      <p:sp>
        <p:nvSpPr>
          <p:cNvPr id="3" name="TextBox 3"/>
          <p:cNvSpPr txBox="1"/>
          <p:nvPr/>
        </p:nvSpPr>
        <p:spPr>
          <a:xfrm>
            <a:off x="1028700" y="942975"/>
            <a:ext cx="16230600" cy="1305826"/>
          </a:xfrm>
          <a:prstGeom prst="rect">
            <a:avLst/>
          </a:prstGeom>
        </p:spPr>
        <p:txBody>
          <a:bodyPr lIns="0" tIns="0" rIns="0" bIns="0" rtlCol="0" anchor="t">
            <a:spAutoFit/>
          </a:bodyPr>
          <a:lstStyle/>
          <a:p>
            <a:pPr>
              <a:lnSpc>
                <a:spcPts val="5200"/>
              </a:lnSpc>
            </a:pPr>
            <a:r>
              <a:rPr lang="en-US" sz="3714" spc="297" dirty="0">
                <a:solidFill>
                  <a:srgbClr val="000000"/>
                </a:solidFill>
                <a:latin typeface="Didact Gothic"/>
              </a:rPr>
              <a:t>Current Pitfalls and Risks</a:t>
            </a:r>
          </a:p>
          <a:p>
            <a:pPr>
              <a:lnSpc>
                <a:spcPts val="5200"/>
              </a:lnSpc>
              <a:spcBef>
                <a:spcPct val="0"/>
              </a:spcBef>
            </a:pPr>
            <a:endParaRPr lang="en-US" sz="3714" spc="297" dirty="0">
              <a:solidFill>
                <a:srgbClr val="000000"/>
              </a:solidFill>
              <a:latin typeface="Didact Gothic"/>
            </a:endParaRPr>
          </a:p>
        </p:txBody>
      </p:sp>
      <p:sp>
        <p:nvSpPr>
          <p:cNvPr id="4" name="AutoShape 4"/>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sp>
        <p:nvSpPr>
          <p:cNvPr id="6" name="Slide Number Placeholder 8">
            <a:extLst>
              <a:ext uri="{FF2B5EF4-FFF2-40B4-BE49-F238E27FC236}">
                <a16:creationId xmlns:a16="http://schemas.microsoft.com/office/drawing/2014/main" id="{69A3B57F-BBE0-7D61-C404-A2429D9D64B5}"/>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29</a:t>
            </a:fld>
            <a:endParaRPr lang="en-US" sz="1600" dirty="0"/>
          </a:p>
        </p:txBody>
      </p:sp>
    </p:spTree>
  </p:cSld>
  <p:clrMapOvr>
    <a:masterClrMapping/>
  </p:clrMapOvr>
  <p:transition>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TextBox 2"/>
          <p:cNvSpPr txBox="1"/>
          <p:nvPr/>
        </p:nvSpPr>
        <p:spPr>
          <a:xfrm>
            <a:off x="1006871" y="942975"/>
            <a:ext cx="16230600" cy="623119"/>
          </a:xfrm>
          <a:prstGeom prst="rect">
            <a:avLst/>
          </a:prstGeom>
        </p:spPr>
        <p:txBody>
          <a:bodyPr lIns="0" tIns="0" rIns="0" bIns="0" rtlCol="0" anchor="t">
            <a:spAutoFit/>
          </a:bodyPr>
          <a:lstStyle/>
          <a:p>
            <a:pPr>
              <a:lnSpc>
                <a:spcPts val="5200"/>
              </a:lnSpc>
              <a:spcBef>
                <a:spcPct val="0"/>
              </a:spcBef>
            </a:pPr>
            <a:r>
              <a:rPr lang="en-US" sz="3714" spc="-92" dirty="0">
                <a:solidFill>
                  <a:srgbClr val="000000"/>
                </a:solidFill>
              </a:rPr>
              <a:t>Agenda</a:t>
            </a:r>
          </a:p>
        </p:txBody>
      </p:sp>
      <p:sp>
        <p:nvSpPr>
          <p:cNvPr id="3" name="AutoShape 3"/>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sp>
        <p:nvSpPr>
          <p:cNvPr id="4" name="TextBox 4"/>
          <p:cNvSpPr txBox="1"/>
          <p:nvPr/>
        </p:nvSpPr>
        <p:spPr>
          <a:xfrm>
            <a:off x="1047739" y="2131815"/>
            <a:ext cx="13080008" cy="5262851"/>
          </a:xfrm>
          <a:prstGeom prst="rect">
            <a:avLst/>
          </a:prstGeom>
        </p:spPr>
        <p:txBody>
          <a:bodyPr lIns="0" tIns="0" rIns="0" bIns="0" rtlCol="0" anchor="t">
            <a:spAutoFit/>
          </a:bodyPr>
          <a:lstStyle/>
          <a:p>
            <a:pPr marL="604519" lvl="1" indent="-302260">
              <a:lnSpc>
                <a:spcPts val="5235"/>
              </a:lnSpc>
              <a:buFont typeface="Arial"/>
              <a:buChar char="•"/>
            </a:pPr>
            <a:r>
              <a:rPr lang="en-US" sz="3200" spc="111" dirty="0">
                <a:solidFill>
                  <a:srgbClr val="000000"/>
                </a:solidFill>
              </a:rPr>
              <a:t>Level Set: What is AI and Machine Learning?</a:t>
            </a:r>
          </a:p>
          <a:p>
            <a:pPr marL="604519" lvl="1" indent="-302260">
              <a:lnSpc>
                <a:spcPts val="5235"/>
              </a:lnSpc>
              <a:buFont typeface="Arial"/>
              <a:buChar char="•"/>
            </a:pPr>
            <a:r>
              <a:rPr lang="en-US" sz="3200" spc="111" dirty="0">
                <a:solidFill>
                  <a:srgbClr val="000000"/>
                </a:solidFill>
              </a:rPr>
              <a:t>How are We Beginning to See AI Implemented in Corporate Restructuring and Valuation? </a:t>
            </a:r>
          </a:p>
          <a:p>
            <a:pPr marL="604519" lvl="1" indent="-302260">
              <a:lnSpc>
                <a:spcPts val="5235"/>
              </a:lnSpc>
              <a:buFont typeface="Arial"/>
              <a:buChar char="•"/>
            </a:pPr>
            <a:r>
              <a:rPr lang="en-US" sz="3200" spc="111" dirty="0">
                <a:solidFill>
                  <a:srgbClr val="000000"/>
                </a:solidFill>
              </a:rPr>
              <a:t>What AI Tools Are Utilized by Lawyers and in Restructuring?</a:t>
            </a:r>
          </a:p>
          <a:p>
            <a:pPr marL="604519" lvl="1" indent="-302260">
              <a:lnSpc>
                <a:spcPts val="5235"/>
              </a:lnSpc>
              <a:buFont typeface="Arial"/>
              <a:buChar char="•"/>
            </a:pPr>
            <a:r>
              <a:rPr lang="en-US" sz="3200" spc="111" dirty="0">
                <a:solidFill>
                  <a:srgbClr val="000000"/>
                </a:solidFill>
              </a:rPr>
              <a:t>How Can AI Be Used and Admitted In Court? </a:t>
            </a:r>
          </a:p>
          <a:p>
            <a:pPr marL="604519" lvl="1" indent="-302260">
              <a:lnSpc>
                <a:spcPts val="5235"/>
              </a:lnSpc>
              <a:buFont typeface="Arial"/>
              <a:buChar char="•"/>
            </a:pPr>
            <a:r>
              <a:rPr lang="en-US" sz="3200" spc="111" dirty="0">
                <a:solidFill>
                  <a:srgbClr val="000000"/>
                </a:solidFill>
              </a:rPr>
              <a:t>What are the Current Pitfalls and Risks? </a:t>
            </a:r>
          </a:p>
          <a:p>
            <a:pPr marL="604519" lvl="1" indent="-302260">
              <a:lnSpc>
                <a:spcPts val="5235"/>
              </a:lnSpc>
              <a:buFont typeface="Arial"/>
              <a:buChar char="•"/>
            </a:pPr>
            <a:r>
              <a:rPr lang="en-US" sz="3200" spc="111" dirty="0">
                <a:solidFill>
                  <a:srgbClr val="000000"/>
                </a:solidFill>
              </a:rPr>
              <a:t>The Future of AI – Where Do We See it Going? </a:t>
            </a:r>
          </a:p>
          <a:p>
            <a:pPr>
              <a:lnSpc>
                <a:spcPts val="5235"/>
              </a:lnSpc>
            </a:pPr>
            <a:endParaRPr lang="en-US" sz="2799" spc="111" dirty="0">
              <a:solidFill>
                <a:srgbClr val="000000"/>
              </a:solidFill>
            </a:endParaRPr>
          </a:p>
        </p:txBody>
      </p:sp>
      <p:sp>
        <p:nvSpPr>
          <p:cNvPr id="6" name="Slide Number Placeholder 8">
            <a:extLst>
              <a:ext uri="{FF2B5EF4-FFF2-40B4-BE49-F238E27FC236}">
                <a16:creationId xmlns:a16="http://schemas.microsoft.com/office/drawing/2014/main" id="{FF17FA85-CE01-16BF-43F4-4BB060171062}"/>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3</a:t>
            </a:fld>
            <a:endParaRPr lang="en-US" sz="1600" dirty="0"/>
          </a:p>
        </p:txBody>
      </p:sp>
    </p:spTree>
  </p:cSld>
  <p:clrMapOvr>
    <a:masterClrMapping/>
  </p:clrMapOvr>
  <p:transition>
    <p:wipe/>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a:extLst>
            <a:ext uri="{FF2B5EF4-FFF2-40B4-BE49-F238E27FC236}">
              <a16:creationId xmlns:a16="http://schemas.microsoft.com/office/drawing/2014/main" id="{A9930746-F6C2-BD5B-09B8-63B3AB1360E2}"/>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2144ADEA-2BA9-6B8D-6B34-64003D0FB7AC}"/>
              </a:ext>
            </a:extLst>
          </p:cNvPr>
          <p:cNvSpPr txBox="1"/>
          <p:nvPr/>
        </p:nvSpPr>
        <p:spPr>
          <a:xfrm>
            <a:off x="1028700" y="2176228"/>
            <a:ext cx="15953207" cy="2204001"/>
          </a:xfrm>
          <a:prstGeom prst="rect">
            <a:avLst/>
          </a:prstGeom>
        </p:spPr>
        <p:txBody>
          <a:bodyPr lIns="0" tIns="0" rIns="0" bIns="0" rtlCol="0" anchor="t">
            <a:spAutoFit/>
          </a:bodyPr>
          <a:lstStyle/>
          <a:p>
            <a:pPr algn="ctr">
              <a:lnSpc>
                <a:spcPts val="2600"/>
              </a:lnSpc>
            </a:pPr>
            <a:endParaRPr lang="en-US" sz="2000" spc="-50" dirty="0">
              <a:solidFill>
                <a:srgbClr val="000000"/>
              </a:solidFill>
            </a:endParaRPr>
          </a:p>
          <a:p>
            <a:pPr algn="ctr"/>
            <a:endParaRPr lang="en-US" sz="1800" b="0" i="0" u="none" strike="noStrike" baseline="0" dirty="0">
              <a:latin typeface="Times New Roman" panose="02020603050405020304" pitchFamily="18" charset="0"/>
            </a:endParaRPr>
          </a:p>
          <a:p>
            <a:pPr algn="ctr"/>
            <a:endParaRPr lang="en-US" sz="1800" b="0" i="0" u="none" strike="noStrike" baseline="0" dirty="0">
              <a:latin typeface="Times New Roman" panose="02020603050405020304" pitchFamily="18" charset="0"/>
            </a:endParaRPr>
          </a:p>
          <a:p>
            <a:pPr algn="ctr">
              <a:lnSpc>
                <a:spcPts val="2600"/>
              </a:lnSpc>
            </a:pPr>
            <a:endParaRPr lang="en-US" sz="2000" b="1" spc="-50" dirty="0">
              <a:solidFill>
                <a:srgbClr val="000000"/>
              </a:solidFill>
            </a:endParaRPr>
          </a:p>
          <a:p>
            <a:pPr marL="215901" lvl="1">
              <a:lnSpc>
                <a:spcPts val="2600"/>
              </a:lnSpc>
            </a:pPr>
            <a:r>
              <a:rPr lang="en-US" sz="2000" spc="-50" dirty="0">
                <a:solidFill>
                  <a:srgbClr val="000000"/>
                </a:solidFill>
              </a:rPr>
              <a:t> </a:t>
            </a:r>
          </a:p>
          <a:p>
            <a:pPr>
              <a:lnSpc>
                <a:spcPts val="2600"/>
              </a:lnSpc>
            </a:pPr>
            <a:endParaRPr lang="en-US" sz="2000" spc="-50" dirty="0">
              <a:solidFill>
                <a:srgbClr val="000000"/>
              </a:solidFill>
              <a:latin typeface="Canva Sans"/>
            </a:endParaRPr>
          </a:p>
          <a:p>
            <a:pPr>
              <a:lnSpc>
                <a:spcPts val="2600"/>
              </a:lnSpc>
            </a:pPr>
            <a:endParaRPr lang="en-US" sz="2000" spc="-50" dirty="0">
              <a:solidFill>
                <a:srgbClr val="000000"/>
              </a:solidFill>
              <a:latin typeface="Canva Sans"/>
            </a:endParaRPr>
          </a:p>
        </p:txBody>
      </p:sp>
      <p:sp>
        <p:nvSpPr>
          <p:cNvPr id="3" name="TextBox 3">
            <a:extLst>
              <a:ext uri="{FF2B5EF4-FFF2-40B4-BE49-F238E27FC236}">
                <a16:creationId xmlns:a16="http://schemas.microsoft.com/office/drawing/2014/main" id="{872D8727-CD45-D170-92DC-4AE3FB9DA109}"/>
              </a:ext>
            </a:extLst>
          </p:cNvPr>
          <p:cNvSpPr txBox="1"/>
          <p:nvPr/>
        </p:nvSpPr>
        <p:spPr>
          <a:xfrm>
            <a:off x="1007080" y="571500"/>
            <a:ext cx="16230600" cy="1949316"/>
          </a:xfrm>
          <a:prstGeom prst="rect">
            <a:avLst/>
          </a:prstGeom>
        </p:spPr>
        <p:txBody>
          <a:bodyPr lIns="0" tIns="0" rIns="0" bIns="0" rtlCol="0" anchor="t">
            <a:spAutoFit/>
          </a:bodyPr>
          <a:lstStyle/>
          <a:p>
            <a:pPr>
              <a:lnSpc>
                <a:spcPts val="5200"/>
              </a:lnSpc>
            </a:pPr>
            <a:r>
              <a:rPr lang="en-US" sz="4000" spc="297" dirty="0">
                <a:solidFill>
                  <a:srgbClr val="000000"/>
                </a:solidFill>
                <a:latin typeface="Didact Gothic"/>
              </a:rPr>
              <a:t>Accuracy Risks - Hallucination-Free? Assessing the Reliability of Leading AI Legal Research Tools</a:t>
            </a:r>
          </a:p>
          <a:p>
            <a:pPr>
              <a:lnSpc>
                <a:spcPts val="5200"/>
              </a:lnSpc>
              <a:spcBef>
                <a:spcPct val="0"/>
              </a:spcBef>
            </a:pPr>
            <a:endParaRPr lang="en-US" sz="3714" spc="297" dirty="0">
              <a:solidFill>
                <a:srgbClr val="000000"/>
              </a:solidFill>
              <a:latin typeface="Didact Gothic"/>
            </a:endParaRPr>
          </a:p>
        </p:txBody>
      </p:sp>
      <p:sp>
        <p:nvSpPr>
          <p:cNvPr id="4" name="AutoShape 4">
            <a:extLst>
              <a:ext uri="{FF2B5EF4-FFF2-40B4-BE49-F238E27FC236}">
                <a16:creationId xmlns:a16="http://schemas.microsoft.com/office/drawing/2014/main" id="{3E29BD1A-2A50-CA6C-DA54-36250FF05EE8}"/>
              </a:ext>
            </a:extLst>
          </p:cNvPr>
          <p:cNvSpPr/>
          <p:nvPr/>
        </p:nvSpPr>
        <p:spPr>
          <a:xfrm flipV="1">
            <a:off x="1028700" y="1790700"/>
            <a:ext cx="16230594" cy="38509"/>
          </a:xfrm>
          <a:prstGeom prst="line">
            <a:avLst/>
          </a:prstGeom>
          <a:ln w="9525" cap="flat">
            <a:solidFill>
              <a:srgbClr val="000000"/>
            </a:solidFill>
            <a:prstDash val="solid"/>
            <a:headEnd type="none" w="sm" len="sm"/>
            <a:tailEnd type="none" w="sm" len="sm"/>
          </a:ln>
        </p:spPr>
        <p:txBody>
          <a:bodyPr/>
          <a:lstStyle/>
          <a:p>
            <a:endParaRPr lang="en-US"/>
          </a:p>
        </p:txBody>
      </p:sp>
      <p:pic>
        <p:nvPicPr>
          <p:cNvPr id="21" name="Picture 20">
            <a:extLst>
              <a:ext uri="{FF2B5EF4-FFF2-40B4-BE49-F238E27FC236}">
                <a16:creationId xmlns:a16="http://schemas.microsoft.com/office/drawing/2014/main" id="{01239A31-F38A-31C0-D7AA-D729457EE375}"/>
              </a:ext>
            </a:extLst>
          </p:cNvPr>
          <p:cNvPicPr>
            <a:picLocks noChangeAspect="1"/>
          </p:cNvPicPr>
          <p:nvPr/>
        </p:nvPicPr>
        <p:blipFill>
          <a:blip r:embed="rId2"/>
          <a:stretch>
            <a:fillRect/>
          </a:stretch>
        </p:blipFill>
        <p:spPr>
          <a:xfrm>
            <a:off x="3156306" y="2143816"/>
            <a:ext cx="11788672" cy="6834382"/>
          </a:xfrm>
          <a:prstGeom prst="rect">
            <a:avLst/>
          </a:prstGeom>
        </p:spPr>
      </p:pic>
      <p:sp>
        <p:nvSpPr>
          <p:cNvPr id="6" name="Slide Number Placeholder 8">
            <a:extLst>
              <a:ext uri="{FF2B5EF4-FFF2-40B4-BE49-F238E27FC236}">
                <a16:creationId xmlns:a16="http://schemas.microsoft.com/office/drawing/2014/main" id="{39E2ADED-B716-6BCB-CF53-57148C45D736}"/>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30</a:t>
            </a:fld>
            <a:endParaRPr lang="en-US" sz="1600" dirty="0"/>
          </a:p>
        </p:txBody>
      </p:sp>
    </p:spTree>
    <p:extLst>
      <p:ext uri="{BB962C8B-B14F-4D97-AF65-F5344CB8AC3E}">
        <p14:creationId xmlns:p14="http://schemas.microsoft.com/office/powerpoint/2010/main" val="3838649138"/>
      </p:ext>
    </p:extLst>
  </p:cSld>
  <p:clrMapOvr>
    <a:masterClrMapping/>
  </p:clrMapOvr>
  <p:transition>
    <p:wipe/>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a:extLst>
            <a:ext uri="{FF2B5EF4-FFF2-40B4-BE49-F238E27FC236}">
              <a16:creationId xmlns:a16="http://schemas.microsoft.com/office/drawing/2014/main" id="{E302856D-4CEF-9F58-88E8-C207B9A531D6}"/>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38860FCA-86BB-74D7-0028-F0E0097D0E0A}"/>
              </a:ext>
            </a:extLst>
          </p:cNvPr>
          <p:cNvSpPr txBox="1"/>
          <p:nvPr/>
        </p:nvSpPr>
        <p:spPr>
          <a:xfrm>
            <a:off x="1028700" y="2176228"/>
            <a:ext cx="15953207" cy="2204001"/>
          </a:xfrm>
          <a:prstGeom prst="rect">
            <a:avLst/>
          </a:prstGeom>
        </p:spPr>
        <p:txBody>
          <a:bodyPr lIns="0" tIns="0" rIns="0" bIns="0" rtlCol="0" anchor="t">
            <a:spAutoFit/>
          </a:bodyPr>
          <a:lstStyle/>
          <a:p>
            <a:pPr algn="ctr">
              <a:lnSpc>
                <a:spcPts val="2600"/>
              </a:lnSpc>
            </a:pPr>
            <a:endParaRPr lang="en-US" sz="2000" spc="-50" dirty="0">
              <a:solidFill>
                <a:srgbClr val="000000"/>
              </a:solidFill>
            </a:endParaRPr>
          </a:p>
          <a:p>
            <a:pPr algn="ctr"/>
            <a:endParaRPr lang="en-US" sz="1800" b="0" i="0" u="none" strike="noStrike" baseline="0" dirty="0">
              <a:latin typeface="Times New Roman" panose="02020603050405020304" pitchFamily="18" charset="0"/>
            </a:endParaRPr>
          </a:p>
          <a:p>
            <a:pPr algn="ctr"/>
            <a:endParaRPr lang="en-US" sz="1800" b="0" i="0" u="none" strike="noStrike" baseline="0" dirty="0">
              <a:latin typeface="Times New Roman" panose="02020603050405020304" pitchFamily="18" charset="0"/>
            </a:endParaRPr>
          </a:p>
          <a:p>
            <a:pPr algn="ctr">
              <a:lnSpc>
                <a:spcPts val="2600"/>
              </a:lnSpc>
            </a:pPr>
            <a:endParaRPr lang="en-US" sz="2000" b="1" spc="-50" dirty="0">
              <a:solidFill>
                <a:srgbClr val="000000"/>
              </a:solidFill>
            </a:endParaRPr>
          </a:p>
          <a:p>
            <a:pPr marL="215901" lvl="1">
              <a:lnSpc>
                <a:spcPts val="2600"/>
              </a:lnSpc>
            </a:pPr>
            <a:r>
              <a:rPr lang="en-US" sz="2000" spc="-50" dirty="0">
                <a:solidFill>
                  <a:srgbClr val="000000"/>
                </a:solidFill>
              </a:rPr>
              <a:t> </a:t>
            </a:r>
          </a:p>
          <a:p>
            <a:pPr>
              <a:lnSpc>
                <a:spcPts val="2600"/>
              </a:lnSpc>
            </a:pPr>
            <a:endParaRPr lang="en-US" sz="2000" spc="-50" dirty="0">
              <a:solidFill>
                <a:srgbClr val="000000"/>
              </a:solidFill>
              <a:latin typeface="Canva Sans"/>
            </a:endParaRPr>
          </a:p>
          <a:p>
            <a:pPr>
              <a:lnSpc>
                <a:spcPts val="2600"/>
              </a:lnSpc>
            </a:pPr>
            <a:endParaRPr lang="en-US" sz="2000" spc="-50" dirty="0">
              <a:solidFill>
                <a:srgbClr val="000000"/>
              </a:solidFill>
              <a:latin typeface="Canva Sans"/>
            </a:endParaRPr>
          </a:p>
        </p:txBody>
      </p:sp>
      <p:sp>
        <p:nvSpPr>
          <p:cNvPr id="3" name="TextBox 3">
            <a:extLst>
              <a:ext uri="{FF2B5EF4-FFF2-40B4-BE49-F238E27FC236}">
                <a16:creationId xmlns:a16="http://schemas.microsoft.com/office/drawing/2014/main" id="{43DA189F-41CF-5BA9-9E0A-6210392C8AE1}"/>
              </a:ext>
            </a:extLst>
          </p:cNvPr>
          <p:cNvSpPr txBox="1"/>
          <p:nvPr/>
        </p:nvSpPr>
        <p:spPr>
          <a:xfrm>
            <a:off x="1007080" y="571500"/>
            <a:ext cx="16230600" cy="1949316"/>
          </a:xfrm>
          <a:prstGeom prst="rect">
            <a:avLst/>
          </a:prstGeom>
        </p:spPr>
        <p:txBody>
          <a:bodyPr lIns="0" tIns="0" rIns="0" bIns="0" rtlCol="0" anchor="t">
            <a:spAutoFit/>
          </a:bodyPr>
          <a:lstStyle/>
          <a:p>
            <a:pPr>
              <a:lnSpc>
                <a:spcPts val="5200"/>
              </a:lnSpc>
            </a:pPr>
            <a:r>
              <a:rPr lang="en-US" sz="4000" spc="297" dirty="0">
                <a:solidFill>
                  <a:srgbClr val="000000"/>
                </a:solidFill>
                <a:latin typeface="Didact Gothic"/>
              </a:rPr>
              <a:t>Accuracy Risks - Hallucination-Free? Assessing the Reliability of Leading AI Legal Research Tools</a:t>
            </a:r>
          </a:p>
          <a:p>
            <a:pPr>
              <a:lnSpc>
                <a:spcPts val="5200"/>
              </a:lnSpc>
              <a:spcBef>
                <a:spcPct val="0"/>
              </a:spcBef>
            </a:pPr>
            <a:endParaRPr lang="en-US" sz="3714" spc="297" dirty="0">
              <a:solidFill>
                <a:srgbClr val="000000"/>
              </a:solidFill>
              <a:latin typeface="Didact Gothic"/>
            </a:endParaRPr>
          </a:p>
        </p:txBody>
      </p:sp>
      <p:sp>
        <p:nvSpPr>
          <p:cNvPr id="4" name="AutoShape 4">
            <a:extLst>
              <a:ext uri="{FF2B5EF4-FFF2-40B4-BE49-F238E27FC236}">
                <a16:creationId xmlns:a16="http://schemas.microsoft.com/office/drawing/2014/main" id="{1ABA55DA-A2CC-0F02-77A7-393549FD396E}"/>
              </a:ext>
            </a:extLst>
          </p:cNvPr>
          <p:cNvSpPr/>
          <p:nvPr/>
        </p:nvSpPr>
        <p:spPr>
          <a:xfrm flipV="1">
            <a:off x="1028700" y="1790700"/>
            <a:ext cx="16230594" cy="38509"/>
          </a:xfrm>
          <a:prstGeom prst="line">
            <a:avLst/>
          </a:prstGeom>
          <a:ln w="9525" cap="flat">
            <a:solidFill>
              <a:srgbClr val="000000"/>
            </a:solidFill>
            <a:prstDash val="solid"/>
            <a:headEnd type="none" w="sm" len="sm"/>
            <a:tailEnd type="none" w="sm" len="sm"/>
          </a:ln>
        </p:spPr>
        <p:txBody>
          <a:bodyPr/>
          <a:lstStyle/>
          <a:p>
            <a:endParaRPr lang="en-US"/>
          </a:p>
        </p:txBody>
      </p:sp>
      <p:pic>
        <p:nvPicPr>
          <p:cNvPr id="6" name="Picture 5">
            <a:extLst>
              <a:ext uri="{FF2B5EF4-FFF2-40B4-BE49-F238E27FC236}">
                <a16:creationId xmlns:a16="http://schemas.microsoft.com/office/drawing/2014/main" id="{CF65B302-1779-98AB-641B-977E7F5C79F2}"/>
              </a:ext>
            </a:extLst>
          </p:cNvPr>
          <p:cNvPicPr>
            <a:picLocks noChangeAspect="1"/>
          </p:cNvPicPr>
          <p:nvPr/>
        </p:nvPicPr>
        <p:blipFill>
          <a:blip r:embed="rId2"/>
          <a:stretch>
            <a:fillRect/>
          </a:stretch>
        </p:blipFill>
        <p:spPr>
          <a:xfrm>
            <a:off x="2964386" y="2176229"/>
            <a:ext cx="11983641" cy="6929671"/>
          </a:xfrm>
          <a:prstGeom prst="rect">
            <a:avLst/>
          </a:prstGeom>
        </p:spPr>
      </p:pic>
      <p:sp>
        <p:nvSpPr>
          <p:cNvPr id="7" name="Slide Number Placeholder 8">
            <a:extLst>
              <a:ext uri="{FF2B5EF4-FFF2-40B4-BE49-F238E27FC236}">
                <a16:creationId xmlns:a16="http://schemas.microsoft.com/office/drawing/2014/main" id="{E3D3CAE0-412D-02C4-EB78-88F0ADAAC2B4}"/>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31</a:t>
            </a:fld>
            <a:endParaRPr lang="en-US" sz="1600" dirty="0"/>
          </a:p>
        </p:txBody>
      </p:sp>
    </p:spTree>
    <p:extLst>
      <p:ext uri="{BB962C8B-B14F-4D97-AF65-F5344CB8AC3E}">
        <p14:creationId xmlns:p14="http://schemas.microsoft.com/office/powerpoint/2010/main" val="2395708796"/>
      </p:ext>
    </p:extLst>
  </p:cSld>
  <p:clrMapOvr>
    <a:masterClrMapping/>
  </p:clrMapOvr>
  <p:transition>
    <p:wipe/>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a:extLst>
            <a:ext uri="{FF2B5EF4-FFF2-40B4-BE49-F238E27FC236}">
              <a16:creationId xmlns:a16="http://schemas.microsoft.com/office/drawing/2014/main" id="{4B6050DA-76B8-21FD-2A73-13B3A13EE8D2}"/>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CD8713EE-438E-7D2E-335D-AAA72E7A4A34}"/>
              </a:ext>
            </a:extLst>
          </p:cNvPr>
          <p:cNvSpPr txBox="1"/>
          <p:nvPr/>
        </p:nvSpPr>
        <p:spPr>
          <a:xfrm>
            <a:off x="838200" y="2248801"/>
            <a:ext cx="15953207" cy="5651099"/>
          </a:xfrm>
          <a:prstGeom prst="rect">
            <a:avLst/>
          </a:prstGeom>
        </p:spPr>
        <p:txBody>
          <a:bodyPr lIns="0" tIns="0" rIns="0" bIns="0" rtlCol="0" anchor="t">
            <a:spAutoFit/>
          </a:bodyPr>
          <a:lstStyle/>
          <a:p>
            <a:pPr marL="431801" lvl="1" indent="-215900">
              <a:lnSpc>
                <a:spcPts val="2600"/>
              </a:lnSpc>
              <a:buFont typeface="Arial"/>
              <a:buChar char="•"/>
            </a:pPr>
            <a:r>
              <a:rPr lang="en-US" sz="2000" b="1" spc="-50" dirty="0">
                <a:solidFill>
                  <a:srgbClr val="000000"/>
                </a:solidFill>
              </a:rPr>
              <a:t>ABA Model Rule 1.1 Competence</a:t>
            </a:r>
            <a:r>
              <a:rPr lang="en-US" sz="2000" spc="-50" dirty="0">
                <a:solidFill>
                  <a:srgbClr val="000000"/>
                </a:solidFill>
              </a:rPr>
              <a:t>: </a:t>
            </a:r>
          </a:p>
          <a:p>
            <a:pPr marL="889001" lvl="2" indent="-215900">
              <a:lnSpc>
                <a:spcPts val="2600"/>
              </a:lnSpc>
              <a:buFont typeface="Arial"/>
              <a:buChar char="•"/>
            </a:pPr>
            <a:r>
              <a:rPr lang="en-US" sz="2000" spc="-50" dirty="0">
                <a:solidFill>
                  <a:srgbClr val="000000"/>
                </a:solidFill>
              </a:rPr>
              <a:t>A lawyer shall provide competent representation to a client. Competent representation requires the legal knowledge, skill, thoroughness and preparation reasonably necessary for the representation.</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ABA Model Rule 1.4 Communicate</a:t>
            </a:r>
            <a:r>
              <a:rPr lang="en-US" sz="2000" spc="-50" dirty="0">
                <a:solidFill>
                  <a:srgbClr val="000000"/>
                </a:solidFill>
              </a:rPr>
              <a:t>:</a:t>
            </a:r>
          </a:p>
          <a:p>
            <a:pPr marL="889001" lvl="2" indent="-215900">
              <a:lnSpc>
                <a:spcPts val="2600"/>
              </a:lnSpc>
              <a:buFont typeface="Arial"/>
              <a:buChar char="•"/>
            </a:pPr>
            <a:r>
              <a:rPr lang="en-US" sz="2000" spc="-50" dirty="0">
                <a:solidFill>
                  <a:srgbClr val="000000"/>
                </a:solidFill>
              </a:rPr>
              <a:t>(a)(2) A lawyer shall reasonably consult with the client about the means by which the client’s objectives are to be accomplished.</a:t>
            </a:r>
          </a:p>
          <a:p>
            <a:pPr marL="889001" lvl="2" indent="-215900">
              <a:lnSpc>
                <a:spcPts val="2600"/>
              </a:lnSpc>
              <a:buFont typeface="Arial"/>
              <a:buChar char="•"/>
            </a:pPr>
            <a:r>
              <a:rPr lang="en-US" sz="2000" spc="-50" dirty="0">
                <a:solidFill>
                  <a:srgbClr val="000000"/>
                </a:solidFill>
              </a:rPr>
              <a:t>(b) A lawyer shall explain a matter to the extent reasonably necessary to permit the client to make informed decisions regarding the representation.</a:t>
            </a:r>
          </a:p>
          <a:p>
            <a:pPr marL="215901" lvl="1">
              <a:lnSpc>
                <a:spcPts val="2600"/>
              </a:lnSpc>
            </a:pPr>
            <a:endParaRPr lang="en-US" sz="2000" b="1" spc="-50" dirty="0">
              <a:solidFill>
                <a:srgbClr val="000000"/>
              </a:solidFill>
            </a:endParaRPr>
          </a:p>
          <a:p>
            <a:pPr marL="431801" lvl="1" indent="-215900">
              <a:lnSpc>
                <a:spcPts val="2600"/>
              </a:lnSpc>
              <a:buFont typeface="Arial"/>
              <a:buChar char="•"/>
            </a:pPr>
            <a:r>
              <a:rPr lang="en-US" sz="2000" b="1" spc="-50" dirty="0">
                <a:solidFill>
                  <a:srgbClr val="000000"/>
                </a:solidFill>
              </a:rPr>
              <a:t>ABA Model Rule 1.5 Client-Lawyer Relationship</a:t>
            </a:r>
            <a:r>
              <a:rPr lang="en-US" sz="2000" spc="-50" dirty="0">
                <a:solidFill>
                  <a:srgbClr val="000000"/>
                </a:solidFill>
              </a:rPr>
              <a:t>:</a:t>
            </a:r>
          </a:p>
          <a:p>
            <a:pPr marL="889001" lvl="2" indent="-215900">
              <a:lnSpc>
                <a:spcPts val="2600"/>
              </a:lnSpc>
              <a:buFont typeface="Arial"/>
              <a:buChar char="•"/>
            </a:pPr>
            <a:r>
              <a:rPr lang="en-US" sz="2000" b="0" i="0" dirty="0">
                <a:solidFill>
                  <a:srgbClr val="000000"/>
                </a:solidFill>
                <a:effectLst/>
                <a:latin typeface="Publico"/>
              </a:rPr>
              <a:t>(a) A lawyer shall not make an agreement for, charge, or collect an unreasonable fee or an unreasonable amount for expenses</a:t>
            </a:r>
            <a:r>
              <a:rPr lang="en-US" sz="2000" spc="-50" dirty="0">
                <a:solidFill>
                  <a:srgbClr val="000000"/>
                </a:solidFill>
              </a:rPr>
              <a:t>.</a:t>
            </a:r>
          </a:p>
          <a:p>
            <a:pPr marL="215901" lvl="1">
              <a:lnSpc>
                <a:spcPts val="2600"/>
              </a:lnSpc>
            </a:pPr>
            <a:endParaRPr lang="en-US" sz="2000" b="1" spc="-50" dirty="0">
              <a:solidFill>
                <a:srgbClr val="000000"/>
              </a:solidFill>
            </a:endParaRPr>
          </a:p>
          <a:p>
            <a:pPr marL="431801" lvl="1" indent="-215900">
              <a:lnSpc>
                <a:spcPts val="2600"/>
              </a:lnSpc>
              <a:buFont typeface="Arial"/>
              <a:buChar char="•"/>
            </a:pPr>
            <a:r>
              <a:rPr lang="en-US" sz="2000" b="1" spc="-50" dirty="0">
                <a:solidFill>
                  <a:srgbClr val="000000"/>
                </a:solidFill>
              </a:rPr>
              <a:t>ABA Model Rule 1.6 Confidentiality</a:t>
            </a:r>
            <a:r>
              <a:rPr lang="en-US" sz="2000" spc="-50" dirty="0">
                <a:solidFill>
                  <a:srgbClr val="000000"/>
                </a:solidFill>
              </a:rPr>
              <a:t>: </a:t>
            </a:r>
          </a:p>
          <a:p>
            <a:pPr marL="889001" lvl="2" indent="-215900">
              <a:lnSpc>
                <a:spcPts val="2600"/>
              </a:lnSpc>
              <a:buFont typeface="Arial"/>
              <a:buChar char="•"/>
            </a:pPr>
            <a:r>
              <a:rPr lang="en-US" sz="2000" spc="-50" dirty="0">
                <a:solidFill>
                  <a:srgbClr val="000000"/>
                </a:solidFill>
              </a:rPr>
              <a:t>(a) A lawyer shall not reveal information relating to the representation of a client unless the client gives informed consent, the disclosure is impliedly authorized in order to carry out the representation or the disclosure is permitted by paragraph (b).</a:t>
            </a:r>
          </a:p>
          <a:p>
            <a:pPr marL="889001" lvl="2" indent="-215900">
              <a:lnSpc>
                <a:spcPts val="2600"/>
              </a:lnSpc>
              <a:buFont typeface="Arial"/>
              <a:buChar char="•"/>
            </a:pPr>
            <a:r>
              <a:rPr lang="en-US" sz="2000" spc="-50" dirty="0">
                <a:solidFill>
                  <a:srgbClr val="000000"/>
                </a:solidFill>
              </a:rPr>
              <a:t>(c) A lawyer shall make reasonable efforts to prevent the inadvertent or unauthorized disclosure of, or unauthorized access to, information relating to the representation of a client.</a:t>
            </a:r>
            <a:endParaRPr lang="en-US" sz="2000" spc="-50" dirty="0">
              <a:solidFill>
                <a:srgbClr val="000000"/>
              </a:solidFill>
              <a:latin typeface="Canva Sans"/>
            </a:endParaRPr>
          </a:p>
          <a:p>
            <a:pPr>
              <a:lnSpc>
                <a:spcPts val="2600"/>
              </a:lnSpc>
            </a:pPr>
            <a:endParaRPr lang="en-US" sz="2000" spc="-50" dirty="0">
              <a:solidFill>
                <a:srgbClr val="000000"/>
              </a:solidFill>
              <a:latin typeface="Canva Sans"/>
            </a:endParaRPr>
          </a:p>
        </p:txBody>
      </p:sp>
      <p:sp>
        <p:nvSpPr>
          <p:cNvPr id="3" name="TextBox 3">
            <a:extLst>
              <a:ext uri="{FF2B5EF4-FFF2-40B4-BE49-F238E27FC236}">
                <a16:creationId xmlns:a16="http://schemas.microsoft.com/office/drawing/2014/main" id="{F292F0D7-1057-82D6-E965-0FABAB882871}"/>
              </a:ext>
            </a:extLst>
          </p:cNvPr>
          <p:cNvSpPr txBox="1"/>
          <p:nvPr/>
        </p:nvSpPr>
        <p:spPr>
          <a:xfrm>
            <a:off x="1028700" y="942975"/>
            <a:ext cx="16230600" cy="1305826"/>
          </a:xfrm>
          <a:prstGeom prst="rect">
            <a:avLst/>
          </a:prstGeom>
        </p:spPr>
        <p:txBody>
          <a:bodyPr lIns="0" tIns="0" rIns="0" bIns="0" rtlCol="0" anchor="t">
            <a:spAutoFit/>
          </a:bodyPr>
          <a:lstStyle/>
          <a:p>
            <a:pPr>
              <a:lnSpc>
                <a:spcPts val="5200"/>
              </a:lnSpc>
            </a:pPr>
            <a:r>
              <a:rPr lang="en-US" sz="3714" spc="297" dirty="0">
                <a:solidFill>
                  <a:srgbClr val="000000"/>
                </a:solidFill>
                <a:latin typeface="Didact Gothic"/>
              </a:rPr>
              <a:t>ABA Formal Opinion 512</a:t>
            </a:r>
          </a:p>
          <a:p>
            <a:pPr>
              <a:lnSpc>
                <a:spcPts val="5200"/>
              </a:lnSpc>
              <a:spcBef>
                <a:spcPct val="0"/>
              </a:spcBef>
            </a:pPr>
            <a:endParaRPr lang="en-US" sz="3714" spc="297" dirty="0">
              <a:solidFill>
                <a:srgbClr val="000000"/>
              </a:solidFill>
              <a:latin typeface="Didact Gothic"/>
            </a:endParaRPr>
          </a:p>
        </p:txBody>
      </p:sp>
      <p:sp>
        <p:nvSpPr>
          <p:cNvPr id="4" name="AutoShape 4">
            <a:extLst>
              <a:ext uri="{FF2B5EF4-FFF2-40B4-BE49-F238E27FC236}">
                <a16:creationId xmlns:a16="http://schemas.microsoft.com/office/drawing/2014/main" id="{5881662A-0254-290A-F14C-A6190D859C95}"/>
              </a:ext>
            </a:extLst>
          </p:cNvPr>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sp>
        <p:nvSpPr>
          <p:cNvPr id="6" name="Slide Number Placeholder 8">
            <a:extLst>
              <a:ext uri="{FF2B5EF4-FFF2-40B4-BE49-F238E27FC236}">
                <a16:creationId xmlns:a16="http://schemas.microsoft.com/office/drawing/2014/main" id="{7BD562FD-106A-371B-3C77-E6296CFB75F5}"/>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32</a:t>
            </a:fld>
            <a:endParaRPr lang="en-US" sz="1600" dirty="0"/>
          </a:p>
        </p:txBody>
      </p:sp>
    </p:spTree>
    <p:extLst>
      <p:ext uri="{BB962C8B-B14F-4D97-AF65-F5344CB8AC3E}">
        <p14:creationId xmlns:p14="http://schemas.microsoft.com/office/powerpoint/2010/main" val="1613064481"/>
      </p:ext>
    </p:extLst>
  </p:cSld>
  <p:clrMapOvr>
    <a:masterClrMapping/>
  </p:clrMapOvr>
  <p:transition>
    <p:wipe/>
  </p:transition>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a:extLst>
            <a:ext uri="{FF2B5EF4-FFF2-40B4-BE49-F238E27FC236}">
              <a16:creationId xmlns:a16="http://schemas.microsoft.com/office/drawing/2014/main" id="{B70808B7-2D73-3AFE-1957-5B22835A1900}"/>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0777757C-C731-0711-FBBE-5F7BE3941337}"/>
              </a:ext>
            </a:extLst>
          </p:cNvPr>
          <p:cNvSpPr txBox="1"/>
          <p:nvPr/>
        </p:nvSpPr>
        <p:spPr>
          <a:xfrm>
            <a:off x="838200" y="2248801"/>
            <a:ext cx="15953207" cy="3983976"/>
          </a:xfrm>
          <a:prstGeom prst="rect">
            <a:avLst/>
          </a:prstGeom>
        </p:spPr>
        <p:txBody>
          <a:bodyPr lIns="0" tIns="0" rIns="0" bIns="0" rtlCol="0" anchor="t">
            <a:spAutoFit/>
          </a:bodyPr>
          <a:lstStyle/>
          <a:p>
            <a:pPr marL="431801" lvl="1" indent="-215900">
              <a:lnSpc>
                <a:spcPts val="2600"/>
              </a:lnSpc>
              <a:buFont typeface="Arial"/>
              <a:buChar char="•"/>
            </a:pPr>
            <a:r>
              <a:rPr lang="en-US" sz="2000" b="1" spc="-50" dirty="0">
                <a:solidFill>
                  <a:srgbClr val="000000"/>
                </a:solidFill>
              </a:rPr>
              <a:t>ABA Model Rules 3.1, 3.3 and 8.4(c)</a:t>
            </a:r>
            <a:r>
              <a:rPr lang="en-US" sz="2000" spc="-50" dirty="0">
                <a:solidFill>
                  <a:srgbClr val="000000"/>
                </a:solidFill>
              </a:rPr>
              <a:t>:</a:t>
            </a:r>
          </a:p>
          <a:p>
            <a:pPr marL="889001" lvl="2" indent="-215900">
              <a:lnSpc>
                <a:spcPts val="2600"/>
              </a:lnSpc>
              <a:buFont typeface="Arial"/>
              <a:buChar char="•"/>
            </a:pPr>
            <a:r>
              <a:rPr lang="en-US" sz="2000" spc="-50" dirty="0">
                <a:solidFill>
                  <a:srgbClr val="000000"/>
                </a:solidFill>
              </a:rPr>
              <a:t>3.1 - “[a] lawyer shall not bring or defend a proceeding, or assert or controvert and issue therein, unless there is a basis in law or fact for doing so that is not frivolous.”</a:t>
            </a:r>
          </a:p>
          <a:p>
            <a:pPr marL="889001" lvl="2" indent="-215900">
              <a:lnSpc>
                <a:spcPts val="2600"/>
              </a:lnSpc>
              <a:buFont typeface="Arial"/>
              <a:buChar char="•"/>
            </a:pPr>
            <a:r>
              <a:rPr lang="en-US" sz="2000" spc="-50" dirty="0">
                <a:solidFill>
                  <a:srgbClr val="000000"/>
                </a:solidFill>
              </a:rPr>
              <a:t>3.3 - lawyers cannot knowingly make any false statement of law or fact to a tribunal or fail to correct a material false statement of law or fact previously made to a tribunal.</a:t>
            </a:r>
          </a:p>
          <a:p>
            <a:pPr marL="889001" lvl="2" indent="-215900">
              <a:lnSpc>
                <a:spcPts val="2600"/>
              </a:lnSpc>
              <a:buFont typeface="Arial"/>
              <a:buChar char="•"/>
            </a:pPr>
            <a:r>
              <a:rPr lang="en-US" sz="2000" spc="-50" dirty="0">
                <a:solidFill>
                  <a:srgbClr val="000000"/>
                </a:solidFill>
              </a:rPr>
              <a:t>8.4(c) - lawyers cannot knowingly make any false statement of law or fact to a tribunal or fail to correct a material false statement of law or fact previously made to a tribunal.</a:t>
            </a:r>
            <a:endParaRPr lang="en-US" sz="2000" b="1" spc="-50" dirty="0">
              <a:solidFill>
                <a:srgbClr val="000000"/>
              </a:solidFill>
            </a:endParaRPr>
          </a:p>
          <a:p>
            <a:pPr marL="431801" lvl="1" indent="-215900">
              <a:lnSpc>
                <a:spcPts val="2600"/>
              </a:lnSpc>
              <a:buFont typeface="Arial"/>
              <a:buChar char="•"/>
            </a:pPr>
            <a:endParaRPr lang="en-US" sz="2000" b="1" spc="-50" dirty="0">
              <a:solidFill>
                <a:srgbClr val="000000"/>
              </a:solidFill>
            </a:endParaRPr>
          </a:p>
          <a:p>
            <a:pPr marL="431801" lvl="1" indent="-215900">
              <a:lnSpc>
                <a:spcPts val="2600"/>
              </a:lnSpc>
              <a:buFont typeface="Arial"/>
              <a:buChar char="•"/>
            </a:pPr>
            <a:r>
              <a:rPr lang="en-US" sz="2000" b="1" spc="-50" dirty="0">
                <a:solidFill>
                  <a:srgbClr val="000000"/>
                </a:solidFill>
              </a:rPr>
              <a:t>ABA Model Rules 5.1 and 5.3</a:t>
            </a:r>
            <a:r>
              <a:rPr lang="en-US" sz="2000" spc="-50" dirty="0">
                <a:solidFill>
                  <a:srgbClr val="000000"/>
                </a:solidFill>
              </a:rPr>
              <a:t>: Relying too heavily on </a:t>
            </a:r>
            <a:r>
              <a:rPr lang="en-US" sz="2000" spc="-50" dirty="0" err="1">
                <a:solidFill>
                  <a:srgbClr val="000000"/>
                </a:solidFill>
              </a:rPr>
              <a:t>GenAI</a:t>
            </a:r>
            <a:r>
              <a:rPr lang="en-US" sz="2000" spc="-50" dirty="0">
                <a:solidFill>
                  <a:srgbClr val="000000"/>
                </a:solidFill>
              </a:rPr>
              <a:t> for business valuation without human oversight can be risky. While </a:t>
            </a:r>
            <a:r>
              <a:rPr lang="en-US" sz="2000" spc="-50" dirty="0" err="1">
                <a:solidFill>
                  <a:srgbClr val="000000"/>
                </a:solidFill>
              </a:rPr>
              <a:t>GenAI</a:t>
            </a:r>
            <a:r>
              <a:rPr lang="en-US" sz="2000" spc="-50" dirty="0">
                <a:solidFill>
                  <a:srgbClr val="000000"/>
                </a:solidFill>
              </a:rPr>
              <a:t> can enhance efficiency and productivity, it lacks the nuanced understanding and judgment capabilities of humans. Overreliance on AI-generated valuations may overlook contextual factors, qualitative insights, or emerging trends that could impact business value.</a:t>
            </a:r>
            <a:endParaRPr lang="en-US" sz="2000" spc="-50" dirty="0">
              <a:solidFill>
                <a:srgbClr val="000000"/>
              </a:solidFill>
              <a:latin typeface="Canva Sans"/>
            </a:endParaRPr>
          </a:p>
          <a:p>
            <a:pPr>
              <a:lnSpc>
                <a:spcPts val="2600"/>
              </a:lnSpc>
            </a:pPr>
            <a:endParaRPr lang="en-US" sz="2000" spc="-50" dirty="0">
              <a:solidFill>
                <a:srgbClr val="000000"/>
              </a:solidFill>
              <a:latin typeface="Canva Sans"/>
            </a:endParaRPr>
          </a:p>
        </p:txBody>
      </p:sp>
      <p:sp>
        <p:nvSpPr>
          <p:cNvPr id="3" name="TextBox 3">
            <a:extLst>
              <a:ext uri="{FF2B5EF4-FFF2-40B4-BE49-F238E27FC236}">
                <a16:creationId xmlns:a16="http://schemas.microsoft.com/office/drawing/2014/main" id="{EECC2231-1E17-3079-F763-72CFF0D068BE}"/>
              </a:ext>
            </a:extLst>
          </p:cNvPr>
          <p:cNvSpPr txBox="1"/>
          <p:nvPr/>
        </p:nvSpPr>
        <p:spPr>
          <a:xfrm>
            <a:off x="1028700" y="942975"/>
            <a:ext cx="16230600" cy="1305826"/>
          </a:xfrm>
          <a:prstGeom prst="rect">
            <a:avLst/>
          </a:prstGeom>
        </p:spPr>
        <p:txBody>
          <a:bodyPr lIns="0" tIns="0" rIns="0" bIns="0" rtlCol="0" anchor="t">
            <a:spAutoFit/>
          </a:bodyPr>
          <a:lstStyle/>
          <a:p>
            <a:pPr>
              <a:lnSpc>
                <a:spcPts val="5200"/>
              </a:lnSpc>
            </a:pPr>
            <a:r>
              <a:rPr lang="en-US" sz="3714" spc="297" dirty="0">
                <a:solidFill>
                  <a:srgbClr val="000000"/>
                </a:solidFill>
                <a:latin typeface="Didact Gothic"/>
              </a:rPr>
              <a:t>ABA Formal Opinion 512</a:t>
            </a:r>
          </a:p>
          <a:p>
            <a:pPr>
              <a:lnSpc>
                <a:spcPts val="5200"/>
              </a:lnSpc>
              <a:spcBef>
                <a:spcPct val="0"/>
              </a:spcBef>
            </a:pPr>
            <a:endParaRPr lang="en-US" sz="3714" spc="297" dirty="0">
              <a:solidFill>
                <a:srgbClr val="000000"/>
              </a:solidFill>
              <a:latin typeface="Didact Gothic"/>
            </a:endParaRPr>
          </a:p>
        </p:txBody>
      </p:sp>
      <p:sp>
        <p:nvSpPr>
          <p:cNvPr id="4" name="AutoShape 4">
            <a:extLst>
              <a:ext uri="{FF2B5EF4-FFF2-40B4-BE49-F238E27FC236}">
                <a16:creationId xmlns:a16="http://schemas.microsoft.com/office/drawing/2014/main" id="{9A22E1D3-D83B-2498-3EC5-2220FE3589E8}"/>
              </a:ext>
            </a:extLst>
          </p:cNvPr>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sp>
        <p:nvSpPr>
          <p:cNvPr id="6" name="Slide Number Placeholder 8">
            <a:extLst>
              <a:ext uri="{FF2B5EF4-FFF2-40B4-BE49-F238E27FC236}">
                <a16:creationId xmlns:a16="http://schemas.microsoft.com/office/drawing/2014/main" id="{F28FD5DF-E59B-48A2-2843-EA70FF77CEDD}"/>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33</a:t>
            </a:fld>
            <a:endParaRPr lang="en-US" sz="1600" dirty="0"/>
          </a:p>
        </p:txBody>
      </p:sp>
    </p:spTree>
    <p:extLst>
      <p:ext uri="{BB962C8B-B14F-4D97-AF65-F5344CB8AC3E}">
        <p14:creationId xmlns:p14="http://schemas.microsoft.com/office/powerpoint/2010/main" val="1548750351"/>
      </p:ext>
    </p:extLst>
  </p:cSld>
  <p:clrMapOvr>
    <a:masterClrMapping/>
  </p:clrMapOvr>
  <p:transition>
    <p:wipe/>
  </p:transition>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TextBox 2"/>
          <p:cNvSpPr txBox="1"/>
          <p:nvPr/>
        </p:nvSpPr>
        <p:spPr>
          <a:xfrm>
            <a:off x="1299857" y="3498945"/>
            <a:ext cx="10649039" cy="2199197"/>
          </a:xfrm>
          <a:prstGeom prst="rect">
            <a:avLst/>
          </a:prstGeom>
        </p:spPr>
        <p:txBody>
          <a:bodyPr lIns="0" tIns="0" rIns="0" bIns="0" rtlCol="0" anchor="t">
            <a:spAutoFit/>
          </a:bodyPr>
          <a:lstStyle/>
          <a:p>
            <a:pPr>
              <a:lnSpc>
                <a:spcPts val="8807"/>
              </a:lnSpc>
            </a:pPr>
            <a:r>
              <a:rPr lang="en-US" sz="6775" spc="-169">
                <a:solidFill>
                  <a:srgbClr val="000000"/>
                </a:solidFill>
                <a:latin typeface="Cardo"/>
              </a:rPr>
              <a:t>The Future of AI – Where Do We See it Going?  </a:t>
            </a:r>
          </a:p>
        </p:txBody>
      </p:sp>
    </p:spTree>
  </p:cSld>
  <p:clrMapOvr>
    <a:masterClrMapping/>
  </p:clrMapOvr>
  <p:transition>
    <p:wipe/>
  </p:transition>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TextBox 2"/>
          <p:cNvSpPr txBox="1"/>
          <p:nvPr/>
        </p:nvSpPr>
        <p:spPr>
          <a:xfrm>
            <a:off x="1167397" y="2108476"/>
            <a:ext cx="15953207" cy="5984523"/>
          </a:xfrm>
          <a:prstGeom prst="rect">
            <a:avLst/>
          </a:prstGeom>
        </p:spPr>
        <p:txBody>
          <a:bodyPr lIns="0" tIns="0" rIns="0" bIns="0" rtlCol="0" anchor="t">
            <a:spAutoFit/>
          </a:bodyPr>
          <a:lstStyle/>
          <a:p>
            <a:pPr>
              <a:lnSpc>
                <a:spcPts val="2600"/>
              </a:lnSpc>
            </a:pPr>
            <a:r>
              <a:rPr lang="en-US" sz="2000" spc="-50" dirty="0">
                <a:solidFill>
                  <a:srgbClr val="000000"/>
                </a:solidFill>
              </a:rPr>
              <a:t>As Generative AI continues to advance, it is expected to play an even more prominent role in restructuring and valuations. Some potential developments include:</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Real-time Valuations</a:t>
            </a:r>
            <a:r>
              <a:rPr lang="en-US" sz="2000" spc="-50" dirty="0">
                <a:solidFill>
                  <a:srgbClr val="000000"/>
                </a:solidFill>
              </a:rPr>
              <a:t>: With the integration of </a:t>
            </a:r>
            <a:r>
              <a:rPr lang="en-US" sz="2000" spc="-50" dirty="0" err="1">
                <a:solidFill>
                  <a:srgbClr val="000000"/>
                </a:solidFill>
              </a:rPr>
              <a:t>GenAI</a:t>
            </a:r>
            <a:r>
              <a:rPr lang="en-US" sz="2000" spc="-50" dirty="0">
                <a:solidFill>
                  <a:srgbClr val="000000"/>
                </a:solidFill>
              </a:rPr>
              <a:t>, real-time valuations could become a reality, providing businesses and investors with instant access to updated valuations.</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Automated Reports</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could generate comprehensive valuation reports, combining data from various sources and presenting it in an easily digestible format for stakeholders.</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Enhanced Due Diligence</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-powered tools could be employed to conduct in-depth due diligence on companies, revealing hidden risks and opportunities that might have gone unnoticed using traditional methods.</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Enhanced Automated Processes</a:t>
            </a:r>
            <a:r>
              <a:rPr lang="en-US" sz="2000" spc="-50" dirty="0">
                <a:solidFill>
                  <a:srgbClr val="000000"/>
                </a:solidFill>
              </a:rPr>
              <a:t>: Routine tasks involved in restructuring, such as due diligence, document review, and financial analysis, will be automated using </a:t>
            </a:r>
            <a:r>
              <a:rPr lang="en-US" sz="2000" spc="-50" dirty="0" err="1">
                <a:solidFill>
                  <a:srgbClr val="000000"/>
                </a:solidFill>
              </a:rPr>
              <a:t>GenAI</a:t>
            </a:r>
            <a:r>
              <a:rPr lang="en-US" sz="2000" spc="-50" dirty="0">
                <a:solidFill>
                  <a:srgbClr val="000000"/>
                </a:solidFill>
              </a:rPr>
              <a:t> technologies. This automation will save time and resources while reducing the risk of human error.</a:t>
            </a:r>
          </a:p>
          <a:p>
            <a:pPr>
              <a:lnSpc>
                <a:spcPts val="2600"/>
              </a:lnSpc>
            </a:pPr>
            <a:endParaRPr lang="en-US" sz="2000" spc="-50" dirty="0">
              <a:solidFill>
                <a:srgbClr val="000000"/>
              </a:solidFill>
            </a:endParaRPr>
          </a:p>
          <a:p>
            <a:pPr marL="431801" lvl="1" indent="-215900">
              <a:lnSpc>
                <a:spcPts val="2600"/>
              </a:lnSpc>
              <a:buFont typeface="Arial"/>
              <a:buChar char="•"/>
            </a:pPr>
            <a:r>
              <a:rPr lang="en-US" sz="2000" b="1" spc="-50" dirty="0">
                <a:solidFill>
                  <a:srgbClr val="000000"/>
                </a:solidFill>
              </a:rPr>
              <a:t>Predictive Analysis</a:t>
            </a:r>
            <a:r>
              <a:rPr lang="en-US" sz="2000" spc="-50" dirty="0">
                <a:solidFill>
                  <a:srgbClr val="000000"/>
                </a:solidFill>
              </a:rPr>
              <a:t>: </a:t>
            </a:r>
            <a:r>
              <a:rPr lang="en-US" sz="2000" spc="-50" dirty="0" err="1">
                <a:solidFill>
                  <a:srgbClr val="000000"/>
                </a:solidFill>
              </a:rPr>
              <a:t>GenAI</a:t>
            </a:r>
            <a:r>
              <a:rPr lang="en-US" sz="2000" spc="-50" dirty="0">
                <a:solidFill>
                  <a:srgbClr val="000000"/>
                </a:solidFill>
              </a:rPr>
              <a:t> can analyze large datasets to identify trends and predict outcomes, which can be useful in bankruptcy cases. For example, it might be able to predict the likelihood of a successful restructuring based on the details of the company’s financial situation and previous similar cases.</a:t>
            </a:r>
          </a:p>
          <a:p>
            <a:pPr>
              <a:lnSpc>
                <a:spcPts val="2600"/>
              </a:lnSpc>
            </a:pPr>
            <a:endParaRPr lang="en-US" sz="2000" spc="-50" dirty="0">
              <a:solidFill>
                <a:srgbClr val="000000"/>
              </a:solidFill>
              <a:latin typeface="Canva Sans"/>
            </a:endParaRPr>
          </a:p>
          <a:p>
            <a:pPr>
              <a:lnSpc>
                <a:spcPts val="2600"/>
              </a:lnSpc>
            </a:pPr>
            <a:endParaRPr lang="en-US" sz="2000" spc="-50" dirty="0">
              <a:solidFill>
                <a:srgbClr val="000000"/>
              </a:solidFill>
              <a:latin typeface="Canva Sans"/>
            </a:endParaRPr>
          </a:p>
        </p:txBody>
      </p:sp>
      <p:sp>
        <p:nvSpPr>
          <p:cNvPr id="3" name="TextBox 3"/>
          <p:cNvSpPr txBox="1"/>
          <p:nvPr/>
        </p:nvSpPr>
        <p:spPr>
          <a:xfrm>
            <a:off x="1028700" y="942975"/>
            <a:ext cx="16230600" cy="1305826"/>
          </a:xfrm>
          <a:prstGeom prst="rect">
            <a:avLst/>
          </a:prstGeom>
        </p:spPr>
        <p:txBody>
          <a:bodyPr lIns="0" tIns="0" rIns="0" bIns="0" rtlCol="0" anchor="t">
            <a:spAutoFit/>
          </a:bodyPr>
          <a:lstStyle/>
          <a:p>
            <a:pPr>
              <a:lnSpc>
                <a:spcPts val="5200"/>
              </a:lnSpc>
            </a:pPr>
            <a:r>
              <a:rPr lang="en-US" sz="3714" spc="297" dirty="0">
                <a:solidFill>
                  <a:srgbClr val="000000"/>
                </a:solidFill>
              </a:rPr>
              <a:t>Where Do We See it Going (Or is it Already Here)? </a:t>
            </a:r>
          </a:p>
          <a:p>
            <a:pPr>
              <a:lnSpc>
                <a:spcPts val="5200"/>
              </a:lnSpc>
              <a:spcBef>
                <a:spcPct val="0"/>
              </a:spcBef>
            </a:pPr>
            <a:endParaRPr lang="en-US" sz="3714" spc="297" dirty="0">
              <a:solidFill>
                <a:srgbClr val="000000"/>
              </a:solidFill>
              <a:latin typeface="Didact Gothic"/>
            </a:endParaRPr>
          </a:p>
        </p:txBody>
      </p:sp>
      <p:sp>
        <p:nvSpPr>
          <p:cNvPr id="4" name="AutoShape 4"/>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sp>
        <p:nvSpPr>
          <p:cNvPr id="6" name="Slide Number Placeholder 8">
            <a:extLst>
              <a:ext uri="{FF2B5EF4-FFF2-40B4-BE49-F238E27FC236}">
                <a16:creationId xmlns:a16="http://schemas.microsoft.com/office/drawing/2014/main" id="{8C192582-373E-F360-7AA7-48F03F154C5E}"/>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35</a:t>
            </a:fld>
            <a:endParaRPr lang="en-US" sz="1600" dirty="0"/>
          </a:p>
        </p:txBody>
      </p:sp>
    </p:spTree>
  </p:cSld>
  <p:clrMapOvr>
    <a:masterClrMapping/>
  </p:clrMapOvr>
  <p:transition>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D2454F-231E-E2CB-9EB8-B8FD5A08B5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3425" y="1104900"/>
            <a:ext cx="9201150" cy="6134100"/>
          </a:xfrm>
          <a:prstGeom prst="rect">
            <a:avLst/>
          </a:prstGeom>
        </p:spPr>
      </p:pic>
      <p:sp>
        <p:nvSpPr>
          <p:cNvPr id="5" name="TextBox 4">
            <a:extLst>
              <a:ext uri="{FF2B5EF4-FFF2-40B4-BE49-F238E27FC236}">
                <a16:creationId xmlns:a16="http://schemas.microsoft.com/office/drawing/2014/main" id="{0F285FBB-91BE-4FEF-11BB-62C4BD440D30}"/>
              </a:ext>
            </a:extLst>
          </p:cNvPr>
          <p:cNvSpPr txBox="1"/>
          <p:nvPr/>
        </p:nvSpPr>
        <p:spPr>
          <a:xfrm>
            <a:off x="4543425" y="7581900"/>
            <a:ext cx="9096375" cy="1200329"/>
          </a:xfrm>
          <a:prstGeom prst="rect">
            <a:avLst/>
          </a:prstGeom>
          <a:noFill/>
        </p:spPr>
        <p:txBody>
          <a:bodyPr wrap="square" rtlCol="0">
            <a:spAutoFit/>
          </a:bodyPr>
          <a:lstStyle/>
          <a:p>
            <a:pPr algn="ctr"/>
            <a:r>
              <a:rPr lang="en-US" sz="7200" dirty="0"/>
              <a:t>Thank You</a:t>
            </a:r>
          </a:p>
        </p:txBody>
      </p:sp>
    </p:spTree>
  </p:cSld>
  <p:clrMapOvr>
    <a:masterClrMapping/>
  </p:clrMapOvr>
  <p:transition>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TextBox 2"/>
          <p:cNvSpPr txBox="1"/>
          <p:nvPr/>
        </p:nvSpPr>
        <p:spPr>
          <a:xfrm>
            <a:off x="1299857" y="3498945"/>
            <a:ext cx="10649039" cy="2199197"/>
          </a:xfrm>
          <a:prstGeom prst="rect">
            <a:avLst/>
          </a:prstGeom>
        </p:spPr>
        <p:txBody>
          <a:bodyPr lIns="0" tIns="0" rIns="0" bIns="0" rtlCol="0" anchor="t">
            <a:spAutoFit/>
          </a:bodyPr>
          <a:lstStyle/>
          <a:p>
            <a:pPr>
              <a:lnSpc>
                <a:spcPts val="8807"/>
              </a:lnSpc>
            </a:pPr>
            <a:r>
              <a:rPr lang="en-US" sz="6775" spc="-169" dirty="0">
                <a:solidFill>
                  <a:srgbClr val="000000"/>
                </a:solidFill>
                <a:latin typeface="Cardo"/>
              </a:rPr>
              <a:t>What is Artificial Intelligence and Machine Learning?   </a:t>
            </a:r>
          </a:p>
        </p:txBody>
      </p:sp>
    </p:spTree>
  </p:cSld>
  <p:clrMapOvr>
    <a:masterClrMapping/>
  </p:clrMapOvr>
  <p:transition>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029972-BE64-767A-C7B6-478A9AD1DC2C}"/>
            </a:ext>
          </a:extLst>
        </p:cNvPr>
        <p:cNvGrpSpPr/>
        <p:nvPr/>
      </p:nvGrpSpPr>
      <p:grpSpPr>
        <a:xfrm>
          <a:off x="0" y="0"/>
          <a:ext cx="0" cy="0"/>
          <a:chOff x="0" y="0"/>
          <a:chExt cx="0" cy="0"/>
        </a:xfrm>
      </p:grpSpPr>
      <p:sp>
        <p:nvSpPr>
          <p:cNvPr id="3" name="TextBox 3">
            <a:extLst>
              <a:ext uri="{FF2B5EF4-FFF2-40B4-BE49-F238E27FC236}">
                <a16:creationId xmlns:a16="http://schemas.microsoft.com/office/drawing/2014/main" id="{F3044BD8-DA73-C6BF-14FA-8E1851603991}"/>
              </a:ext>
            </a:extLst>
          </p:cNvPr>
          <p:cNvSpPr txBox="1"/>
          <p:nvPr/>
        </p:nvSpPr>
        <p:spPr>
          <a:xfrm>
            <a:off x="1006871" y="942975"/>
            <a:ext cx="16230600" cy="625877"/>
          </a:xfrm>
          <a:prstGeom prst="rect">
            <a:avLst/>
          </a:prstGeom>
        </p:spPr>
        <p:txBody>
          <a:bodyPr lIns="0" tIns="0" rIns="0" bIns="0" rtlCol="0" anchor="t">
            <a:spAutoFit/>
          </a:bodyPr>
          <a:lstStyle/>
          <a:p>
            <a:pPr marL="0" marR="0" lvl="0" indent="0" algn="l" defTabSz="914400" rtl="0" eaLnBrk="1" fontAlgn="auto" latinLnBrk="0" hangingPunct="1">
              <a:lnSpc>
                <a:spcPts val="5200"/>
              </a:lnSpc>
              <a:spcBef>
                <a:spcPct val="0"/>
              </a:spcBef>
              <a:spcAft>
                <a:spcPts val="0"/>
              </a:spcAft>
              <a:buClrTx/>
              <a:buSzTx/>
              <a:buFontTx/>
              <a:buNone/>
              <a:tabLst/>
              <a:defRPr/>
            </a:pPr>
            <a:r>
              <a:rPr kumimoji="0" lang="en-US" sz="3714" b="0" i="0" u="none" strike="noStrike" kern="1200" cap="none" spc="297" normalizeH="0" baseline="0" noProof="0" dirty="0">
                <a:ln>
                  <a:noFill/>
                </a:ln>
                <a:solidFill>
                  <a:srgbClr val="000000"/>
                </a:solidFill>
                <a:effectLst/>
                <a:uLnTx/>
                <a:uFillTx/>
                <a:latin typeface="Calibri"/>
                <a:ea typeface="+mn-ea"/>
                <a:cs typeface="+mn-cs"/>
              </a:rPr>
              <a:t>Poll Question</a:t>
            </a:r>
          </a:p>
        </p:txBody>
      </p:sp>
      <p:sp>
        <p:nvSpPr>
          <p:cNvPr id="4" name="AutoShape 4">
            <a:extLst>
              <a:ext uri="{FF2B5EF4-FFF2-40B4-BE49-F238E27FC236}">
                <a16:creationId xmlns:a16="http://schemas.microsoft.com/office/drawing/2014/main" id="{43B22298-6D2E-C2C8-8787-2F4EDDD5240F}"/>
              </a:ext>
            </a:extLst>
          </p:cNvPr>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Slide Number Placeholder 8">
            <a:extLst>
              <a:ext uri="{FF2B5EF4-FFF2-40B4-BE49-F238E27FC236}">
                <a16:creationId xmlns:a16="http://schemas.microsoft.com/office/drawing/2014/main" id="{F0C9D001-6389-A455-7333-549D690C5142}"/>
              </a:ext>
            </a:extLst>
          </p:cNvPr>
          <p:cNvSpPr>
            <a:spLocks noGrp="1"/>
          </p:cNvSpPr>
          <p:nvPr>
            <p:ph type="sldNum" sz="quarter" idx="12"/>
          </p:nvPr>
        </p:nvSpPr>
        <p:spPr>
          <a:xfrm>
            <a:off x="15125689" y="9563100"/>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1EA98779-2100-DC31-814E-A118C0D0966C}"/>
              </a:ext>
            </a:extLst>
          </p:cNvPr>
          <p:cNvSpPr txBox="1"/>
          <p:nvPr/>
        </p:nvSpPr>
        <p:spPr>
          <a:xfrm>
            <a:off x="2285992" y="4821555"/>
            <a:ext cx="13716000" cy="2286000"/>
          </a:xfrm>
          <a:prstGeom prst="rect">
            <a:avLst/>
          </a:prstGeom>
          <a:solidFill>
            <a:schemeClr val="bg2"/>
          </a:solidFill>
          <a:ln>
            <a:solidFill>
              <a:schemeClr val="tx1">
                <a:lumMod val="50000"/>
                <a:lumOff val="50000"/>
              </a:schemeClr>
            </a:solidFill>
          </a:ln>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1" u="none" strike="noStrike" kern="1200" cap="none" spc="0" normalizeH="0" baseline="0" noProof="0" dirty="0">
                <a:ln>
                  <a:noFill/>
                </a:ln>
                <a:solidFill>
                  <a:prstClr val="black"/>
                </a:solidFill>
                <a:effectLst/>
                <a:uLnTx/>
                <a:uFillTx/>
                <a:latin typeface="Calibri"/>
                <a:ea typeface="Cardo" panose="020B0604020202020204" charset="-79"/>
                <a:cs typeface="Cardo" panose="020B0604020202020204" charset="-79"/>
              </a:rPr>
              <a:t>Do you know what Generative AI is?</a:t>
            </a:r>
          </a:p>
        </p:txBody>
      </p:sp>
      <p:sp>
        <p:nvSpPr>
          <p:cNvPr id="12" name="Oval 11">
            <a:extLst>
              <a:ext uri="{FF2B5EF4-FFF2-40B4-BE49-F238E27FC236}">
                <a16:creationId xmlns:a16="http://schemas.microsoft.com/office/drawing/2014/main" id="{BD30E3BF-FDAC-F820-AF26-4E2F6F2E29BC}"/>
              </a:ext>
            </a:extLst>
          </p:cNvPr>
          <p:cNvSpPr/>
          <p:nvPr/>
        </p:nvSpPr>
        <p:spPr>
          <a:xfrm>
            <a:off x="8046712" y="3040380"/>
            <a:ext cx="2194560" cy="2103120"/>
          </a:xfrm>
          <a:prstGeom prst="ellipse">
            <a:avLst/>
          </a:prstGeom>
          <a:solidFill>
            <a:schemeClr val="bg1"/>
          </a:solidFill>
          <a:ln>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4" name="Graphic 13">
            <a:extLst>
              <a:ext uri="{FF2B5EF4-FFF2-40B4-BE49-F238E27FC236}">
                <a16:creationId xmlns:a16="http://schemas.microsoft.com/office/drawing/2014/main" id="{800AF864-DB0F-8297-F5DD-29C90783F49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12472" y="3358515"/>
            <a:ext cx="1463040" cy="1463040"/>
          </a:xfrm>
          <a:prstGeom prst="rect">
            <a:avLst/>
          </a:prstGeom>
        </p:spPr>
      </p:pic>
    </p:spTree>
    <p:extLst>
      <p:ext uri="{BB962C8B-B14F-4D97-AF65-F5344CB8AC3E}">
        <p14:creationId xmlns:p14="http://schemas.microsoft.com/office/powerpoint/2010/main" val="1917560799"/>
      </p:ext>
    </p:extLst>
  </p:cSld>
  <p:clrMapOvr>
    <a:masterClrMapping/>
  </p:clrMapOvr>
  <p:transition>
    <p:wip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TextBox 2"/>
          <p:cNvSpPr txBox="1"/>
          <p:nvPr/>
        </p:nvSpPr>
        <p:spPr>
          <a:xfrm>
            <a:off x="1028695" y="1805513"/>
            <a:ext cx="12453158" cy="8728864"/>
          </a:xfrm>
          <a:prstGeom prst="rect">
            <a:avLst/>
          </a:prstGeom>
        </p:spPr>
        <p:txBody>
          <a:bodyPr wrap="square" lIns="0" tIns="0" rIns="0" bIns="0" rtlCol="0" anchor="t">
            <a:spAutoFit/>
          </a:bodyPr>
          <a:lstStyle/>
          <a:p>
            <a:pPr>
              <a:lnSpc>
                <a:spcPts val="2600"/>
              </a:lnSpc>
            </a:pPr>
            <a:endParaRPr dirty="0"/>
          </a:p>
          <a:p>
            <a:r>
              <a:rPr lang="en-US" sz="2000" dirty="0"/>
              <a:t>Artificial Intelligence (AI) refers to the field of computer science that focuses on creating systems or machines capable of performing tasks that typically require human intelligence. These tasks include problem-solving, understanding language, recognizing patterns, learning from experience, and making decisions.</a:t>
            </a:r>
          </a:p>
          <a:p>
            <a:r>
              <a:rPr lang="en-US" sz="2000" dirty="0"/>
              <a:t>AI can be divided into two main types:</a:t>
            </a:r>
          </a:p>
          <a:p>
            <a:endParaRPr lang="en-US" sz="2000" dirty="0"/>
          </a:p>
          <a:p>
            <a:pPr marL="914400" lvl="1" indent="-457200">
              <a:buFont typeface="+mj-lt"/>
              <a:buAutoNum type="arabicPeriod"/>
            </a:pPr>
            <a:r>
              <a:rPr lang="en-US" sz="2000" b="1" dirty="0"/>
              <a:t>Narrow AI (Weak AI):</a:t>
            </a:r>
            <a:r>
              <a:rPr lang="en-US" sz="2000" dirty="0"/>
              <a:t> This type of AI is designed to perform a specific task, such as voice recognition, image recognition, or language translation. Examples of narrow AI include virtual assistants like Siri or Alexa, and recommendation systems on platforms like Netflix or Amazon.</a:t>
            </a:r>
          </a:p>
          <a:p>
            <a:pPr marL="914400" lvl="1" indent="-457200">
              <a:buFont typeface="+mj-lt"/>
              <a:buAutoNum type="arabicPeriod"/>
            </a:pPr>
            <a:r>
              <a:rPr lang="en-US" sz="2000" b="1" dirty="0"/>
              <a:t>General AI (Strong AI):</a:t>
            </a:r>
            <a:r>
              <a:rPr lang="en-US" sz="2000" dirty="0"/>
              <a:t> This is the more advanced form of AI, which would have the ability to understand, learn, and apply intelligence in a way that is comparable to human beings. It can perform any intellectual task that a human can do. General AI is still theoretical and has not yet been achieved.</a:t>
            </a:r>
          </a:p>
          <a:p>
            <a:endParaRPr lang="en-US" sz="2000" dirty="0"/>
          </a:p>
          <a:p>
            <a:r>
              <a:rPr lang="en-US" sz="2000" dirty="0"/>
              <a:t>AI systems use various techniques, including:</a:t>
            </a:r>
          </a:p>
          <a:p>
            <a:endParaRPr lang="en-US" sz="2000" dirty="0"/>
          </a:p>
          <a:p>
            <a:pPr marL="800100" lvl="1" indent="-342900">
              <a:buFont typeface="Arial" panose="020B0604020202020204" pitchFamily="34" charset="0"/>
              <a:buChar char="•"/>
            </a:pPr>
            <a:r>
              <a:rPr lang="en-US" sz="2000" b="1" dirty="0"/>
              <a:t>Machine Learning (ML):</a:t>
            </a:r>
            <a:r>
              <a:rPr lang="en-US" sz="2000" dirty="0"/>
              <a:t> A subset of AI that allows machines to learn from data and improve over time without being explicitly programmed. ML algorithms identify patterns in data and use these patterns to make predictions or decisions.</a:t>
            </a:r>
          </a:p>
          <a:p>
            <a:pPr marL="800100" lvl="1" indent="-342900">
              <a:buFont typeface="Arial" panose="020B0604020202020204" pitchFamily="34" charset="0"/>
              <a:buChar char="•"/>
            </a:pPr>
            <a:r>
              <a:rPr lang="en-US" sz="2000" b="1" dirty="0"/>
              <a:t>Deep Learning:</a:t>
            </a:r>
            <a:r>
              <a:rPr lang="en-US" sz="2000" dirty="0"/>
              <a:t> A specialized area of machine learning that uses neural networks with many layers (deep networks) to analyze large amounts of data. It's particularly useful in tasks like image and speech recognition.</a:t>
            </a:r>
          </a:p>
          <a:p>
            <a:pPr marL="800100" lvl="1" indent="-342900">
              <a:buFont typeface="Arial" panose="020B0604020202020204" pitchFamily="34" charset="0"/>
              <a:buChar char="•"/>
            </a:pPr>
            <a:r>
              <a:rPr lang="en-US" sz="2000" b="1" dirty="0"/>
              <a:t>Natural Language Processing (NLP):</a:t>
            </a:r>
            <a:r>
              <a:rPr lang="en-US" sz="2000" dirty="0"/>
              <a:t> The ability of a machine to understand, interpret, and generate human language. This technology is behind chatbots, language translation tools, and virtual assistants.</a:t>
            </a:r>
          </a:p>
          <a:p>
            <a:pPr marL="800100" lvl="1" indent="-342900">
              <a:buFont typeface="Arial" panose="020B0604020202020204" pitchFamily="34" charset="0"/>
              <a:buChar char="•"/>
            </a:pPr>
            <a:r>
              <a:rPr lang="en-US" sz="2000" b="1" dirty="0"/>
              <a:t>Computer Vision:</a:t>
            </a:r>
            <a:r>
              <a:rPr lang="en-US" sz="2000" dirty="0"/>
              <a:t> Enabling machines to interpret and understand visual information from the world, such as recognizing faces, objects, or scenes.</a:t>
            </a:r>
            <a:endParaRPr lang="en-US" sz="2000" spc="-50" dirty="0">
              <a:solidFill>
                <a:srgbClr val="000000"/>
              </a:solidFill>
            </a:endParaRPr>
          </a:p>
          <a:p>
            <a:pPr>
              <a:lnSpc>
                <a:spcPts val="2600"/>
              </a:lnSpc>
            </a:pPr>
            <a:endParaRPr lang="en-US" sz="2000" spc="-50" dirty="0">
              <a:solidFill>
                <a:srgbClr val="000000"/>
              </a:solidFill>
            </a:endParaRPr>
          </a:p>
          <a:p>
            <a:pPr>
              <a:lnSpc>
                <a:spcPts val="2600"/>
              </a:lnSpc>
            </a:pPr>
            <a:endParaRPr lang="en-US" sz="2000" spc="-50" dirty="0">
              <a:solidFill>
                <a:srgbClr val="000000"/>
              </a:solidFill>
            </a:endParaRPr>
          </a:p>
          <a:p>
            <a:pPr>
              <a:lnSpc>
                <a:spcPts val="2600"/>
              </a:lnSpc>
            </a:pPr>
            <a:endParaRPr lang="en-US" sz="2000" spc="-50" dirty="0">
              <a:solidFill>
                <a:srgbClr val="000000"/>
              </a:solidFill>
            </a:endParaRPr>
          </a:p>
        </p:txBody>
      </p:sp>
      <p:sp>
        <p:nvSpPr>
          <p:cNvPr id="3" name="TextBox 3"/>
          <p:cNvSpPr txBox="1"/>
          <p:nvPr/>
        </p:nvSpPr>
        <p:spPr>
          <a:xfrm>
            <a:off x="1006871" y="942975"/>
            <a:ext cx="16230600" cy="1305826"/>
          </a:xfrm>
          <a:prstGeom prst="rect">
            <a:avLst/>
          </a:prstGeom>
        </p:spPr>
        <p:txBody>
          <a:bodyPr lIns="0" tIns="0" rIns="0" bIns="0" rtlCol="0" anchor="t">
            <a:spAutoFit/>
          </a:bodyPr>
          <a:lstStyle/>
          <a:p>
            <a:pPr>
              <a:lnSpc>
                <a:spcPts val="5200"/>
              </a:lnSpc>
            </a:pPr>
            <a:r>
              <a:rPr lang="en-US" sz="3714" spc="297" dirty="0">
                <a:solidFill>
                  <a:srgbClr val="000000"/>
                </a:solidFill>
                <a:latin typeface="+mj-lt"/>
              </a:rPr>
              <a:t>According to ChatGPT 3.5</a:t>
            </a:r>
          </a:p>
          <a:p>
            <a:pPr>
              <a:lnSpc>
                <a:spcPts val="5200"/>
              </a:lnSpc>
              <a:spcBef>
                <a:spcPct val="0"/>
              </a:spcBef>
            </a:pPr>
            <a:endParaRPr lang="en-US" sz="3714" spc="297" dirty="0">
              <a:solidFill>
                <a:srgbClr val="000000"/>
              </a:solidFill>
              <a:latin typeface="Didact Gothic"/>
            </a:endParaRPr>
          </a:p>
        </p:txBody>
      </p:sp>
      <p:sp>
        <p:nvSpPr>
          <p:cNvPr id="4" name="AutoShape 4"/>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pic>
        <p:nvPicPr>
          <p:cNvPr id="6" name="Picture 5">
            <a:extLst>
              <a:ext uri="{FF2B5EF4-FFF2-40B4-BE49-F238E27FC236}">
                <a16:creationId xmlns:a16="http://schemas.microsoft.com/office/drawing/2014/main" id="{59FB7356-18A6-DF3D-25BB-D24E12EB00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503671" y="3009900"/>
            <a:ext cx="3733800" cy="4992263"/>
          </a:xfrm>
          <a:prstGeom prst="rect">
            <a:avLst/>
          </a:prstGeom>
        </p:spPr>
      </p:pic>
      <p:sp>
        <p:nvSpPr>
          <p:cNvPr id="7" name="Slide Number Placeholder 8">
            <a:extLst>
              <a:ext uri="{FF2B5EF4-FFF2-40B4-BE49-F238E27FC236}">
                <a16:creationId xmlns:a16="http://schemas.microsoft.com/office/drawing/2014/main" id="{7B1D884A-5C52-7352-CFAF-72F357BD81A4}"/>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6</a:t>
            </a:fld>
            <a:endParaRPr lang="en-US" sz="1600" dirty="0"/>
          </a:p>
        </p:txBody>
      </p:sp>
    </p:spTree>
  </p:cSld>
  <p:clrMapOvr>
    <a:masterClrMapping/>
  </p:clrMapOvr>
  <p:transition>
    <p:wip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TextBox 2"/>
          <p:cNvSpPr txBox="1"/>
          <p:nvPr/>
        </p:nvSpPr>
        <p:spPr>
          <a:xfrm>
            <a:off x="985053" y="1780015"/>
            <a:ext cx="15953207" cy="9087937"/>
          </a:xfrm>
          <a:prstGeom prst="rect">
            <a:avLst/>
          </a:prstGeom>
        </p:spPr>
        <p:txBody>
          <a:bodyPr lIns="0" tIns="0" rIns="0" bIns="0" rtlCol="0" anchor="t">
            <a:spAutoFit/>
          </a:bodyPr>
          <a:lstStyle/>
          <a:p>
            <a:pPr>
              <a:lnSpc>
                <a:spcPts val="2600"/>
              </a:lnSpc>
            </a:pPr>
            <a:endParaRPr dirty="0"/>
          </a:p>
          <a:p>
            <a:r>
              <a:rPr lang="en-US" sz="2000" dirty="0"/>
              <a:t>Artificial intelligence (AI) refers to the simulation of human intelligence in machines. These systems are designed to think, learn, and make decisions in a way that mimics human cognitive processes. AI can be found in various applications, such as virtual assistants like me, self-driving cars, recommendation systems on platforms like Netflix, and much more.</a:t>
            </a:r>
          </a:p>
          <a:p>
            <a:endParaRPr lang="en-US" sz="2000" dirty="0"/>
          </a:p>
          <a:p>
            <a:r>
              <a:rPr lang="en-US" sz="2000" dirty="0"/>
              <a:t>AI systems are categorized into different types based on their capabilities:</a:t>
            </a:r>
          </a:p>
          <a:p>
            <a:endParaRPr lang="en-US" sz="2000" dirty="0"/>
          </a:p>
          <a:p>
            <a:pPr marL="457200" indent="-457200">
              <a:buFont typeface="+mj-lt"/>
              <a:buAutoNum type="arabicPeriod"/>
            </a:pPr>
            <a:r>
              <a:rPr lang="en-US" sz="2000" b="1" dirty="0"/>
              <a:t>Narrow AI (Weak AI)</a:t>
            </a:r>
            <a:r>
              <a:rPr lang="en-US" sz="2000" dirty="0"/>
              <a:t>: These systems are designed to perform a specific task or a narrow range of tasks. Examples include speech recognition, facial recognition, and recommendation algorithms.</a:t>
            </a:r>
          </a:p>
          <a:p>
            <a:pPr marL="457200" indent="-457200">
              <a:buFont typeface="+mj-lt"/>
              <a:buAutoNum type="arabicPeriod"/>
            </a:pPr>
            <a:r>
              <a:rPr lang="en-US" sz="2000" b="1" dirty="0"/>
              <a:t>General AI (Strong AI)</a:t>
            </a:r>
            <a:r>
              <a:rPr lang="en-US" sz="2000" dirty="0"/>
              <a:t>: This type of AI aims to have general cognitive abilities similar to human intelligence, allowing it to understand, learn, and apply knowledge across a wide range of tasks. General AI is still largely theoretical and not yet realized.</a:t>
            </a:r>
          </a:p>
          <a:p>
            <a:pPr marL="457200" indent="-457200">
              <a:buFont typeface="+mj-lt"/>
              <a:buAutoNum type="arabicPeriod"/>
            </a:pPr>
            <a:r>
              <a:rPr lang="en-US" sz="2000" b="1" dirty="0"/>
              <a:t>Superintelligent AI</a:t>
            </a:r>
            <a:r>
              <a:rPr lang="en-US" sz="2000" dirty="0"/>
              <a:t>: A hypothetical AI that surpasses human intelligence in all aspects, including creativity, problem-solving, and social intelligence. This type of AI is a topic of much speculation and debate</a:t>
            </a:r>
          </a:p>
          <a:p>
            <a:pPr>
              <a:lnSpc>
                <a:spcPts val="2600"/>
              </a:lnSpc>
            </a:pPr>
            <a:endParaRPr lang="en-US" sz="2000" spc="-50" dirty="0">
              <a:solidFill>
                <a:srgbClr val="000000"/>
              </a:solidFill>
            </a:endParaRPr>
          </a:p>
          <a:p>
            <a:r>
              <a:rPr lang="en-US" sz="2000" dirty="0"/>
              <a:t>Machine learning is a subset of artificial intelligence that allows computers to learn from and make decisions based on data. Instead of being explicitly programmed to perform a task, machine learning algorithms use statistical techniques to improve their performance over time as they are exposed to more data.</a:t>
            </a:r>
          </a:p>
          <a:p>
            <a:endParaRPr lang="en-US" sz="2000" dirty="0"/>
          </a:p>
          <a:p>
            <a:r>
              <a:rPr lang="en-US" sz="2000" dirty="0"/>
              <a:t>Here are some key points about machine learning:</a:t>
            </a:r>
          </a:p>
          <a:p>
            <a:endParaRPr lang="en-US" sz="2000" dirty="0"/>
          </a:p>
          <a:p>
            <a:pPr marL="457200" indent="-457200">
              <a:buFont typeface="+mj-lt"/>
              <a:buAutoNum type="arabicPeriod"/>
            </a:pPr>
            <a:r>
              <a:rPr lang="en-US" sz="2000" b="1" dirty="0"/>
              <a:t>Data-Driven</a:t>
            </a:r>
            <a:r>
              <a:rPr lang="en-US" sz="2000" dirty="0"/>
              <a:t>: Machine learning algorithms rely on large datasets to identify patterns and make predictions. The more data available, the better the algorithm can learn and improve.</a:t>
            </a:r>
          </a:p>
          <a:p>
            <a:pPr marL="457200" indent="-457200">
              <a:buFont typeface="+mj-lt"/>
              <a:buAutoNum type="arabicPeriod"/>
            </a:pPr>
            <a:r>
              <a:rPr lang="en-US" sz="2000" b="1" dirty="0"/>
              <a:t>Algorithms</a:t>
            </a:r>
            <a:r>
              <a:rPr lang="en-US" sz="2000" dirty="0"/>
              <a:t>: There are various machine learning algorithms, each suited for different types of tasks. Some common algorithms include linear regression, decision trees, neural networks, and support vector machines.</a:t>
            </a:r>
          </a:p>
          <a:p>
            <a:pPr>
              <a:lnSpc>
                <a:spcPts val="2600"/>
              </a:lnSpc>
            </a:pPr>
            <a:endParaRPr lang="en-US" sz="2000" spc="-50" dirty="0">
              <a:solidFill>
                <a:srgbClr val="000000"/>
              </a:solidFill>
            </a:endParaRPr>
          </a:p>
          <a:p>
            <a:pPr>
              <a:lnSpc>
                <a:spcPts val="2600"/>
              </a:lnSpc>
            </a:pPr>
            <a:endParaRPr lang="en-US" sz="2000" spc="-50" dirty="0">
              <a:solidFill>
                <a:srgbClr val="000000"/>
              </a:solidFill>
            </a:endParaRPr>
          </a:p>
          <a:p>
            <a:pPr>
              <a:lnSpc>
                <a:spcPts val="2600"/>
              </a:lnSpc>
            </a:pPr>
            <a:endParaRPr lang="en-US" sz="2000" spc="-50" dirty="0">
              <a:solidFill>
                <a:srgbClr val="000000"/>
              </a:solidFill>
            </a:endParaRPr>
          </a:p>
          <a:p>
            <a:pPr>
              <a:lnSpc>
                <a:spcPts val="2600"/>
              </a:lnSpc>
            </a:pPr>
            <a:endParaRPr lang="en-US" sz="2000" spc="-50" dirty="0">
              <a:solidFill>
                <a:srgbClr val="000000"/>
              </a:solidFill>
            </a:endParaRPr>
          </a:p>
          <a:p>
            <a:pPr>
              <a:lnSpc>
                <a:spcPts val="2600"/>
              </a:lnSpc>
            </a:pPr>
            <a:endParaRPr lang="en-US" sz="2000" spc="-50" dirty="0">
              <a:solidFill>
                <a:srgbClr val="000000"/>
              </a:solidFill>
            </a:endParaRPr>
          </a:p>
        </p:txBody>
      </p:sp>
      <p:sp>
        <p:nvSpPr>
          <p:cNvPr id="3" name="TextBox 3"/>
          <p:cNvSpPr txBox="1"/>
          <p:nvPr/>
        </p:nvSpPr>
        <p:spPr>
          <a:xfrm>
            <a:off x="1006871" y="942975"/>
            <a:ext cx="16230600" cy="1305826"/>
          </a:xfrm>
          <a:prstGeom prst="rect">
            <a:avLst/>
          </a:prstGeom>
        </p:spPr>
        <p:txBody>
          <a:bodyPr lIns="0" tIns="0" rIns="0" bIns="0" rtlCol="0" anchor="t">
            <a:spAutoFit/>
          </a:bodyPr>
          <a:lstStyle/>
          <a:p>
            <a:pPr>
              <a:lnSpc>
                <a:spcPts val="5200"/>
              </a:lnSpc>
            </a:pPr>
            <a:r>
              <a:rPr lang="en-US" sz="3714" spc="297" dirty="0">
                <a:solidFill>
                  <a:srgbClr val="000000"/>
                </a:solidFill>
              </a:rPr>
              <a:t>According to Copilot </a:t>
            </a:r>
          </a:p>
          <a:p>
            <a:pPr>
              <a:lnSpc>
                <a:spcPts val="5200"/>
              </a:lnSpc>
              <a:spcBef>
                <a:spcPct val="0"/>
              </a:spcBef>
            </a:pPr>
            <a:endParaRPr lang="en-US" sz="3714" spc="297" dirty="0">
              <a:solidFill>
                <a:srgbClr val="000000"/>
              </a:solidFill>
              <a:latin typeface="Didact Gothic"/>
            </a:endParaRPr>
          </a:p>
        </p:txBody>
      </p:sp>
      <p:sp>
        <p:nvSpPr>
          <p:cNvPr id="4" name="AutoShape 4"/>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sp>
        <p:nvSpPr>
          <p:cNvPr id="6" name="Slide Number Placeholder 8">
            <a:extLst>
              <a:ext uri="{FF2B5EF4-FFF2-40B4-BE49-F238E27FC236}">
                <a16:creationId xmlns:a16="http://schemas.microsoft.com/office/drawing/2014/main" id="{7555EDCE-9ECF-C8E1-7FA8-9B1DF2F94743}"/>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7</a:t>
            </a:fld>
            <a:endParaRPr lang="en-US" sz="1600" dirty="0"/>
          </a:p>
        </p:txBody>
      </p:sp>
    </p:spTree>
  </p:cSld>
  <p:clrMapOvr>
    <a:masterClrMapping/>
  </p:clrMapOvr>
  <p:transition>
    <p:wip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TextBox 2"/>
          <p:cNvSpPr txBox="1"/>
          <p:nvPr/>
        </p:nvSpPr>
        <p:spPr>
          <a:xfrm>
            <a:off x="914401" y="2181545"/>
            <a:ext cx="16055214" cy="2983702"/>
          </a:xfrm>
          <a:prstGeom prst="rect">
            <a:avLst/>
          </a:prstGeom>
        </p:spPr>
        <p:txBody>
          <a:bodyPr wrap="square" lIns="0" tIns="0" rIns="0" bIns="0" rtlCol="0" anchor="t">
            <a:spAutoFit/>
          </a:bodyPr>
          <a:lstStyle/>
          <a:p>
            <a:pPr>
              <a:lnSpc>
                <a:spcPts val="2600"/>
              </a:lnSpc>
            </a:pPr>
            <a:endParaRPr dirty="0"/>
          </a:p>
          <a:p>
            <a:pPr>
              <a:lnSpc>
                <a:spcPts val="2600"/>
              </a:lnSpc>
            </a:pPr>
            <a:r>
              <a:rPr lang="en-US" sz="2000" dirty="0"/>
              <a:t>Predictive AI refers to the use of artificial intelligence techniques and algorithms to analyze historical data and make predictions about future events or trends. It leverages machine learning, data mining, and statistical modeling to identify patterns and make informed forecasts.</a:t>
            </a:r>
          </a:p>
          <a:p>
            <a:pPr>
              <a:lnSpc>
                <a:spcPts val="2600"/>
              </a:lnSpc>
            </a:pPr>
            <a:endParaRPr lang="en-US" sz="2000" spc="-50" dirty="0">
              <a:solidFill>
                <a:srgbClr val="000000"/>
              </a:solidFill>
            </a:endParaRPr>
          </a:p>
          <a:p>
            <a:pPr>
              <a:lnSpc>
                <a:spcPts val="2600"/>
              </a:lnSpc>
            </a:pPr>
            <a:r>
              <a:rPr lang="en-US" sz="2000" b="1" spc="-50" dirty="0">
                <a:solidFill>
                  <a:srgbClr val="000000"/>
                </a:solidFill>
              </a:rPr>
              <a:t>How It Works:</a:t>
            </a:r>
          </a:p>
          <a:p>
            <a:pPr>
              <a:lnSpc>
                <a:spcPts val="2600"/>
              </a:lnSpc>
            </a:pPr>
            <a:endParaRPr lang="en-US" sz="2000" spc="-50" dirty="0">
              <a:solidFill>
                <a:srgbClr val="000000"/>
              </a:solidFill>
              <a:latin typeface="Canva Sans"/>
            </a:endParaRPr>
          </a:p>
          <a:p>
            <a:pPr>
              <a:lnSpc>
                <a:spcPts val="2600"/>
              </a:lnSpc>
            </a:pPr>
            <a:endParaRPr lang="en-US" sz="2000" spc="-50" dirty="0">
              <a:solidFill>
                <a:srgbClr val="000000"/>
              </a:solidFill>
              <a:latin typeface="Canva Sans"/>
            </a:endParaRPr>
          </a:p>
          <a:p>
            <a:pPr>
              <a:lnSpc>
                <a:spcPts val="2600"/>
              </a:lnSpc>
            </a:pPr>
            <a:endParaRPr lang="en-US" sz="2000" spc="-50" dirty="0">
              <a:solidFill>
                <a:srgbClr val="000000"/>
              </a:solidFill>
              <a:latin typeface="Canva Sans"/>
            </a:endParaRPr>
          </a:p>
          <a:p>
            <a:pPr>
              <a:lnSpc>
                <a:spcPts val="2600"/>
              </a:lnSpc>
            </a:pPr>
            <a:endParaRPr lang="en-US" sz="2000" spc="-50" dirty="0">
              <a:solidFill>
                <a:srgbClr val="000000"/>
              </a:solidFill>
              <a:latin typeface="Canva Sans"/>
            </a:endParaRPr>
          </a:p>
        </p:txBody>
      </p:sp>
      <p:sp>
        <p:nvSpPr>
          <p:cNvPr id="3" name="TextBox 3"/>
          <p:cNvSpPr txBox="1"/>
          <p:nvPr/>
        </p:nvSpPr>
        <p:spPr>
          <a:xfrm>
            <a:off x="1006871" y="942975"/>
            <a:ext cx="16230600" cy="1305826"/>
          </a:xfrm>
          <a:prstGeom prst="rect">
            <a:avLst/>
          </a:prstGeom>
        </p:spPr>
        <p:txBody>
          <a:bodyPr lIns="0" tIns="0" rIns="0" bIns="0" rtlCol="0" anchor="t">
            <a:spAutoFit/>
          </a:bodyPr>
          <a:lstStyle/>
          <a:p>
            <a:pPr>
              <a:lnSpc>
                <a:spcPts val="5200"/>
              </a:lnSpc>
            </a:pPr>
            <a:r>
              <a:rPr lang="en-US" sz="3714" spc="297" dirty="0">
                <a:solidFill>
                  <a:srgbClr val="000000"/>
                </a:solidFill>
              </a:rPr>
              <a:t>Traditional “Predictive” AI</a:t>
            </a:r>
          </a:p>
          <a:p>
            <a:pPr>
              <a:lnSpc>
                <a:spcPts val="5200"/>
              </a:lnSpc>
              <a:spcBef>
                <a:spcPct val="0"/>
              </a:spcBef>
            </a:pPr>
            <a:endParaRPr lang="en-US" sz="3714" spc="297" dirty="0">
              <a:solidFill>
                <a:srgbClr val="000000"/>
              </a:solidFill>
              <a:latin typeface="Didact Gothic"/>
            </a:endParaRPr>
          </a:p>
        </p:txBody>
      </p:sp>
      <p:sp>
        <p:nvSpPr>
          <p:cNvPr id="4" name="AutoShape 4"/>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sp>
        <p:nvSpPr>
          <p:cNvPr id="7" name="Rectangle 3">
            <a:extLst>
              <a:ext uri="{FF2B5EF4-FFF2-40B4-BE49-F238E27FC236}">
                <a16:creationId xmlns:a16="http://schemas.microsoft.com/office/drawing/2014/main" id="{A9B9D028-F637-1F8E-E67F-9A99E2733C83}"/>
              </a:ext>
            </a:extLst>
          </p:cNvPr>
          <p:cNvSpPr>
            <a:spLocks noChangeArrowheads="1"/>
          </p:cNvSpPr>
          <p:nvPr/>
        </p:nvSpPr>
        <p:spPr bwMode="auto">
          <a:xfrm>
            <a:off x="914400" y="3969723"/>
            <a:ext cx="15544800"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2000" b="1" spc="-50" dirty="0">
                <a:solidFill>
                  <a:srgbClr val="000000"/>
                </a:solidFill>
              </a:rPr>
              <a:t>Data Collection</a:t>
            </a:r>
            <a:r>
              <a:rPr lang="en-US" altLang="en-US" sz="2000" spc="-50" dirty="0">
                <a:solidFill>
                  <a:srgbClr val="000000"/>
                </a:solidFill>
              </a:rPr>
              <a:t>: The first step involves gathering large datasets relevant to the prediction task. This could include historical sales data, customer behavior, market trends, etc.</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2000" b="1" spc="-50" dirty="0">
                <a:solidFill>
                  <a:srgbClr val="000000"/>
                </a:solidFill>
              </a:rPr>
              <a:t>Data Processing</a:t>
            </a:r>
            <a:r>
              <a:rPr lang="en-US" altLang="en-US" sz="2000" spc="-50" dirty="0">
                <a:solidFill>
                  <a:srgbClr val="000000"/>
                </a:solidFill>
              </a:rPr>
              <a:t>: The collected data is cleaned and processed to eliminate any inconsistencies or errors. This step ensures the data is suitable for analysis.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2000" b="1" spc="-50" dirty="0">
                <a:solidFill>
                  <a:srgbClr val="000000"/>
                </a:solidFill>
              </a:rPr>
              <a:t>Feature Engineering</a:t>
            </a:r>
            <a:r>
              <a:rPr lang="en-US" altLang="en-US" sz="2000" spc="-50" dirty="0">
                <a:solidFill>
                  <a:srgbClr val="000000"/>
                </a:solidFill>
              </a:rPr>
              <a:t>: Key features (variables) that have the most influence on the prediction are identified and extracted from the dataset. This step is crucial for creating an accurate model.</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2000" b="1" spc="-50" dirty="0">
                <a:solidFill>
                  <a:srgbClr val="000000"/>
                </a:solidFill>
              </a:rPr>
              <a:t>Model Training</a:t>
            </a:r>
            <a:r>
              <a:rPr lang="en-US" altLang="en-US" sz="2000" spc="-50" dirty="0">
                <a:solidFill>
                  <a:srgbClr val="000000"/>
                </a:solidFill>
              </a:rPr>
              <a:t>: Machine learning algorithms are used to train a model on the processed data. Common algorithms include linear regression, decision trees, neural networks, and ensemble methods. The choice of algorithm depends on the specific prediction task and the nature of the data.</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2000" b="1" spc="-50" dirty="0">
                <a:solidFill>
                  <a:srgbClr val="000000"/>
                </a:solidFill>
              </a:rPr>
              <a:t>Evaluation</a:t>
            </a:r>
            <a:r>
              <a:rPr lang="en-US" altLang="en-US" sz="2000" spc="-50" dirty="0">
                <a:solidFill>
                  <a:srgbClr val="000000"/>
                </a:solidFill>
              </a:rPr>
              <a:t>: The predictive model is evaluated using various metrics to assess its accuracy and performance. Techniques like cross-validation and holdout validation are used to test the model on unseen data, ensuring it generalizes well to new data.</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2000" b="1" spc="-50" dirty="0">
                <a:solidFill>
                  <a:srgbClr val="000000"/>
                </a:solidFill>
              </a:rPr>
              <a:t>Prediction</a:t>
            </a:r>
            <a:r>
              <a:rPr lang="en-US" altLang="en-US" sz="2000" spc="-50" dirty="0">
                <a:solidFill>
                  <a:srgbClr val="000000"/>
                </a:solidFill>
              </a:rPr>
              <a:t>: Once the model is trained and validated, it can be used to make predictions on new, unseen data. These predictions are then used to inform decision-making and strategic planning.</a:t>
            </a:r>
          </a:p>
        </p:txBody>
      </p:sp>
      <p:sp>
        <p:nvSpPr>
          <p:cNvPr id="6" name="Slide Number Placeholder 8">
            <a:extLst>
              <a:ext uri="{FF2B5EF4-FFF2-40B4-BE49-F238E27FC236}">
                <a16:creationId xmlns:a16="http://schemas.microsoft.com/office/drawing/2014/main" id="{EF41915C-2218-41C5-584D-0FE5A12210AB}"/>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8</a:t>
            </a:fld>
            <a:endParaRPr lang="en-US" sz="1600" dirty="0"/>
          </a:p>
        </p:txBody>
      </p:sp>
    </p:spTree>
  </p:cSld>
  <p:clrMapOvr>
    <a:masterClrMapping/>
  </p:clrMapOvr>
  <p:transition>
    <p:wip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1F0F0"/>
        </a:solidFill>
        <a:effectLst/>
      </p:bgPr>
    </p:bg>
    <p:spTree>
      <p:nvGrpSpPr>
        <p:cNvPr id="1" name=""/>
        <p:cNvGrpSpPr/>
        <p:nvPr/>
      </p:nvGrpSpPr>
      <p:grpSpPr>
        <a:xfrm>
          <a:off x="0" y="0"/>
          <a:ext cx="0" cy="0"/>
          <a:chOff x="0" y="0"/>
          <a:chExt cx="0" cy="0"/>
        </a:xfrm>
      </p:grpSpPr>
      <p:sp>
        <p:nvSpPr>
          <p:cNvPr id="2" name="TextBox 2"/>
          <p:cNvSpPr txBox="1"/>
          <p:nvPr/>
        </p:nvSpPr>
        <p:spPr>
          <a:xfrm>
            <a:off x="1028695" y="2019300"/>
            <a:ext cx="15953207" cy="2650277"/>
          </a:xfrm>
          <a:prstGeom prst="rect">
            <a:avLst/>
          </a:prstGeom>
        </p:spPr>
        <p:txBody>
          <a:bodyPr lIns="0" tIns="0" rIns="0" bIns="0" rtlCol="0" anchor="t">
            <a:spAutoFit/>
          </a:bodyPr>
          <a:lstStyle/>
          <a:p>
            <a:pPr>
              <a:lnSpc>
                <a:spcPts val="2600"/>
              </a:lnSpc>
            </a:pPr>
            <a:endParaRPr dirty="0"/>
          </a:p>
          <a:p>
            <a:pPr>
              <a:lnSpc>
                <a:spcPts val="2600"/>
              </a:lnSpc>
            </a:pPr>
            <a:r>
              <a:rPr lang="en-US" sz="2000" dirty="0"/>
              <a:t>Generative AI refers to a type of artificial intelligence that can create new content, such as text, images, music, and even videos. This is achieved using machine learning models that are trained on large datasets and can generate new data that resembles the training data.</a:t>
            </a:r>
          </a:p>
          <a:p>
            <a:pPr>
              <a:lnSpc>
                <a:spcPts val="2600"/>
              </a:lnSpc>
            </a:pPr>
            <a:endParaRPr lang="en-US" sz="2000" dirty="0"/>
          </a:p>
          <a:p>
            <a:pPr>
              <a:lnSpc>
                <a:spcPts val="2600"/>
              </a:lnSpc>
            </a:pPr>
            <a:endParaRPr lang="en-US" sz="2000" spc="-50" dirty="0">
              <a:solidFill>
                <a:srgbClr val="000000"/>
              </a:solidFill>
              <a:latin typeface="Canva Sans"/>
            </a:endParaRPr>
          </a:p>
          <a:p>
            <a:pPr>
              <a:lnSpc>
                <a:spcPts val="2600"/>
              </a:lnSpc>
            </a:pPr>
            <a:endParaRPr lang="en-US" sz="2000" spc="-50" dirty="0">
              <a:solidFill>
                <a:srgbClr val="000000"/>
              </a:solidFill>
              <a:latin typeface="Canva Sans"/>
            </a:endParaRPr>
          </a:p>
          <a:p>
            <a:pPr>
              <a:lnSpc>
                <a:spcPts val="2600"/>
              </a:lnSpc>
            </a:pPr>
            <a:endParaRPr lang="en-US" sz="2000" spc="-50" dirty="0">
              <a:solidFill>
                <a:srgbClr val="000000"/>
              </a:solidFill>
              <a:latin typeface="Canva Sans"/>
            </a:endParaRPr>
          </a:p>
          <a:p>
            <a:pPr>
              <a:lnSpc>
                <a:spcPts val="2600"/>
              </a:lnSpc>
            </a:pPr>
            <a:endParaRPr lang="en-US" sz="2000" spc="-50" dirty="0">
              <a:solidFill>
                <a:srgbClr val="000000"/>
              </a:solidFill>
              <a:latin typeface="Canva Sans"/>
            </a:endParaRPr>
          </a:p>
        </p:txBody>
      </p:sp>
      <p:sp>
        <p:nvSpPr>
          <p:cNvPr id="3" name="TextBox 3"/>
          <p:cNvSpPr txBox="1"/>
          <p:nvPr/>
        </p:nvSpPr>
        <p:spPr>
          <a:xfrm>
            <a:off x="1028695" y="942975"/>
            <a:ext cx="16208776" cy="1963051"/>
          </a:xfrm>
          <a:prstGeom prst="rect">
            <a:avLst/>
          </a:prstGeom>
        </p:spPr>
        <p:txBody>
          <a:bodyPr wrap="square" lIns="0" tIns="0" rIns="0" bIns="0" rtlCol="0" anchor="t">
            <a:spAutoFit/>
          </a:bodyPr>
          <a:lstStyle/>
          <a:p>
            <a:pPr>
              <a:lnSpc>
                <a:spcPts val="5200"/>
              </a:lnSpc>
            </a:pPr>
            <a:r>
              <a:rPr lang="en-US" sz="3714" spc="297" dirty="0">
                <a:solidFill>
                  <a:srgbClr val="000000"/>
                </a:solidFill>
              </a:rPr>
              <a:t>Generative AI</a:t>
            </a:r>
          </a:p>
          <a:p>
            <a:pPr>
              <a:lnSpc>
                <a:spcPts val="5200"/>
              </a:lnSpc>
            </a:pPr>
            <a:endParaRPr lang="en-US" sz="3714" spc="297" dirty="0">
              <a:solidFill>
                <a:srgbClr val="000000"/>
              </a:solidFill>
              <a:latin typeface="Didact Gothic"/>
            </a:endParaRPr>
          </a:p>
          <a:p>
            <a:pPr>
              <a:lnSpc>
                <a:spcPts val="5200"/>
              </a:lnSpc>
              <a:spcBef>
                <a:spcPct val="0"/>
              </a:spcBef>
            </a:pPr>
            <a:endParaRPr lang="en-US" sz="3714" spc="297" dirty="0">
              <a:solidFill>
                <a:srgbClr val="000000"/>
              </a:solidFill>
              <a:latin typeface="Didact Gothic"/>
            </a:endParaRPr>
          </a:p>
        </p:txBody>
      </p:sp>
      <p:sp>
        <p:nvSpPr>
          <p:cNvPr id="4" name="AutoShape 4"/>
          <p:cNvSpPr/>
          <p:nvPr/>
        </p:nvSpPr>
        <p:spPr>
          <a:xfrm flipV="1">
            <a:off x="1028695" y="1760761"/>
            <a:ext cx="16230594" cy="38509"/>
          </a:xfrm>
          <a:prstGeom prst="line">
            <a:avLst/>
          </a:prstGeom>
          <a:ln w="9525" cap="flat">
            <a:solidFill>
              <a:srgbClr val="000000"/>
            </a:solidFill>
            <a:prstDash val="solid"/>
            <a:headEnd type="none" w="sm" len="sm"/>
            <a:tailEnd type="none" w="sm" len="sm"/>
          </a:ln>
        </p:spPr>
        <p:txBody>
          <a:bodyPr/>
          <a:lstStyle/>
          <a:p>
            <a:endParaRPr lang="en-US"/>
          </a:p>
        </p:txBody>
      </p:sp>
      <p:sp>
        <p:nvSpPr>
          <p:cNvPr id="8" name="Rectangle 3">
            <a:extLst>
              <a:ext uri="{FF2B5EF4-FFF2-40B4-BE49-F238E27FC236}">
                <a16:creationId xmlns:a16="http://schemas.microsoft.com/office/drawing/2014/main" id="{D0765903-D378-B2AD-13F8-D3B476BF4526}"/>
              </a:ext>
            </a:extLst>
          </p:cNvPr>
          <p:cNvSpPr>
            <a:spLocks noChangeArrowheads="1"/>
          </p:cNvSpPr>
          <p:nvPr/>
        </p:nvSpPr>
        <p:spPr bwMode="auto">
          <a:xfrm>
            <a:off x="1028694" y="3122743"/>
            <a:ext cx="16459197" cy="594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a:ln>
                  <a:noFill/>
                </a:ln>
                <a:solidFill>
                  <a:schemeClr val="tx1"/>
                </a:solidFill>
                <a:effectLst/>
              </a:rPr>
              <a:t>How It Works: </a:t>
            </a:r>
          </a:p>
          <a:p>
            <a:pPr marL="0" marR="0" lvl="0" indent="0" algn="l" defTabSz="914400" rtl="0" eaLnBrk="0" fontAlgn="base" latinLnBrk="0" hangingPunct="0">
              <a:lnSpc>
                <a:spcPct val="100000"/>
              </a:lnSpc>
              <a:spcBef>
                <a:spcPct val="0"/>
              </a:spcBef>
              <a:spcAft>
                <a:spcPct val="0"/>
              </a:spcAft>
              <a:buClrTx/>
              <a:buSzTx/>
              <a:tabLst/>
            </a:pPr>
            <a:endParaRPr kumimoji="0" lang="en-US" altLang="en-US" sz="2000" b="1" i="0" u="none" strike="noStrike" cap="none" normalizeH="0" baseline="0" dirty="0">
              <a:ln>
                <a:noFill/>
              </a:ln>
              <a:solidFill>
                <a:schemeClr val="tx1"/>
              </a:solidFill>
              <a:effectLst/>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1" i="0" u="none" strike="noStrike" cap="none" normalizeH="0" baseline="0" dirty="0">
                <a:ln>
                  <a:noFill/>
                </a:ln>
                <a:solidFill>
                  <a:schemeClr val="tx1"/>
                </a:solidFill>
                <a:effectLst/>
              </a:rPr>
              <a:t>Training Data</a:t>
            </a:r>
            <a:r>
              <a:rPr kumimoji="0" lang="en-US" altLang="en-US" sz="2000" b="0" i="0" u="none" strike="noStrike" cap="none" normalizeH="0" baseline="0" dirty="0">
                <a:ln>
                  <a:noFill/>
                </a:ln>
                <a:solidFill>
                  <a:schemeClr val="tx1"/>
                </a:solidFill>
                <a:effectLst/>
              </a:rPr>
              <a:t>: The process begins with gathering a large dataset relevant to the task. This dataset serves as the foundation on which the model learns. For example, a model designed to generate text would be trained on a vast corpus of written documents.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1" i="0" u="none" strike="noStrike" cap="none" normalizeH="0" baseline="0" dirty="0">
                <a:ln>
                  <a:noFill/>
                </a:ln>
                <a:solidFill>
                  <a:schemeClr val="tx1"/>
                </a:solidFill>
                <a:effectLst/>
              </a:rPr>
              <a:t>Model Selection</a:t>
            </a:r>
            <a:r>
              <a:rPr kumimoji="0" lang="en-US" altLang="en-US" sz="2000" b="0" i="0" u="none" strike="noStrike" cap="none" normalizeH="0" baseline="0" dirty="0">
                <a:ln>
                  <a:noFill/>
                </a:ln>
                <a:solidFill>
                  <a:schemeClr val="tx1"/>
                </a:solidFill>
                <a:effectLst/>
              </a:rPr>
              <a:t>: Different generative models are chosen based on the task at hand. Some common generative models include:</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1" i="0" u="none" strike="noStrike" cap="none" normalizeH="0" baseline="0" dirty="0">
                <a:ln>
                  <a:noFill/>
                </a:ln>
                <a:solidFill>
                  <a:schemeClr val="tx1"/>
                </a:solidFill>
                <a:effectLst/>
              </a:rPr>
              <a:t>Generative Adversarial Networks (</a:t>
            </a:r>
            <a:r>
              <a:rPr kumimoji="0" lang="en-US" altLang="en-US" sz="2000" b="1" i="0" u="none" strike="noStrike" cap="none" normalizeH="0" baseline="0" dirty="0" err="1">
                <a:ln>
                  <a:noFill/>
                </a:ln>
                <a:solidFill>
                  <a:schemeClr val="tx1"/>
                </a:solidFill>
                <a:effectLst/>
              </a:rPr>
              <a:t>GANs</a:t>
            </a:r>
            <a:r>
              <a:rPr kumimoji="0" lang="en-US" altLang="en-US" sz="2000" b="1" i="0" u="none" strike="noStrike" cap="none" normalizeH="0" baseline="0" dirty="0">
                <a:ln>
                  <a:noFill/>
                </a:ln>
                <a:solidFill>
                  <a:schemeClr val="tx1"/>
                </a:solidFill>
                <a:effectLst/>
              </a:rPr>
              <a:t>)</a:t>
            </a:r>
            <a:r>
              <a:rPr kumimoji="0" lang="en-US" altLang="en-US" sz="2000" b="0" i="0" u="none" strike="noStrike" cap="none" normalizeH="0" baseline="0" dirty="0">
                <a:ln>
                  <a:noFill/>
                </a:ln>
                <a:solidFill>
                  <a:schemeClr val="tx1"/>
                </a:solidFill>
                <a:effectLst/>
              </a:rPr>
              <a:t>: Consist of two neural networks, a generator and a discriminator, that work in tandem. The generator creates new data instances, while the discriminator evaluates their authenticity. This adversarial process continues until the generator produces data that the discriminator can no longer distinguish from real data.</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1" i="0" u="none" strike="noStrike" cap="none" normalizeH="0" baseline="0" dirty="0">
                <a:ln>
                  <a:noFill/>
                </a:ln>
                <a:solidFill>
                  <a:schemeClr val="tx1"/>
                </a:solidFill>
                <a:effectLst/>
              </a:rPr>
              <a:t>Variational Autoencoders (</a:t>
            </a:r>
            <a:r>
              <a:rPr kumimoji="0" lang="en-US" altLang="en-US" sz="2000" b="1" i="0" u="none" strike="noStrike" cap="none" normalizeH="0" baseline="0" dirty="0" err="1">
                <a:ln>
                  <a:noFill/>
                </a:ln>
                <a:solidFill>
                  <a:schemeClr val="tx1"/>
                </a:solidFill>
                <a:effectLst/>
              </a:rPr>
              <a:t>VAEs</a:t>
            </a:r>
            <a:r>
              <a:rPr kumimoji="0" lang="en-US" altLang="en-US" sz="2000" b="1" i="0" u="none" strike="noStrike" cap="none" normalizeH="0" baseline="0" dirty="0">
                <a:ln>
                  <a:noFill/>
                </a:ln>
                <a:solidFill>
                  <a:schemeClr val="tx1"/>
                </a:solidFill>
                <a:effectLst/>
              </a:rPr>
              <a:t>)</a:t>
            </a:r>
            <a:r>
              <a:rPr kumimoji="0" lang="en-US" altLang="en-US" sz="2000" b="0" i="0" u="none" strike="noStrike" cap="none" normalizeH="0" baseline="0" dirty="0">
                <a:ln>
                  <a:noFill/>
                </a:ln>
                <a:solidFill>
                  <a:schemeClr val="tx1"/>
                </a:solidFill>
                <a:effectLst/>
              </a:rPr>
              <a:t>: These models learn to encode data into a lower-dimensional latent space and then decode it back to generate new data. </a:t>
            </a:r>
            <a:r>
              <a:rPr kumimoji="0" lang="en-US" altLang="en-US" sz="2000" b="0" i="0" u="none" strike="noStrike" cap="none" normalizeH="0" baseline="0" dirty="0" err="1">
                <a:ln>
                  <a:noFill/>
                </a:ln>
                <a:solidFill>
                  <a:schemeClr val="tx1"/>
                </a:solidFill>
                <a:effectLst/>
              </a:rPr>
              <a:t>VAEs</a:t>
            </a:r>
            <a:r>
              <a:rPr kumimoji="0" lang="en-US" altLang="en-US" sz="2000" b="0" i="0" u="none" strike="noStrike" cap="none" normalizeH="0" baseline="0" dirty="0">
                <a:ln>
                  <a:noFill/>
                </a:ln>
                <a:solidFill>
                  <a:schemeClr val="tx1"/>
                </a:solidFill>
                <a:effectLst/>
              </a:rPr>
              <a:t> are useful for tasks like image generation and anomaly detection.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1" i="0" u="none" strike="noStrike" cap="none" normalizeH="0" baseline="0" dirty="0">
                <a:ln>
                  <a:noFill/>
                </a:ln>
                <a:solidFill>
                  <a:schemeClr val="tx1"/>
                </a:solidFill>
                <a:effectLst/>
              </a:rPr>
              <a:t>Language Models</a:t>
            </a:r>
            <a:r>
              <a:rPr kumimoji="0" lang="en-US" altLang="en-US" sz="2000" b="0" i="0" u="none" strike="noStrike" cap="none" normalizeH="0" baseline="0" dirty="0">
                <a:ln>
                  <a:noFill/>
                </a:ln>
                <a:solidFill>
                  <a:schemeClr val="tx1"/>
                </a:solidFill>
                <a:effectLst/>
              </a:rPr>
              <a:t>: Models like </a:t>
            </a:r>
            <a:r>
              <a:rPr kumimoji="0" lang="en-US" altLang="en-US" sz="2000" b="0" i="0" u="none" strike="noStrike" cap="none" normalizeH="0" baseline="0" dirty="0" err="1">
                <a:ln>
                  <a:noFill/>
                </a:ln>
                <a:solidFill>
                  <a:schemeClr val="tx1"/>
                </a:solidFill>
                <a:effectLst/>
              </a:rPr>
              <a:t>GPT</a:t>
            </a:r>
            <a:r>
              <a:rPr kumimoji="0" lang="en-US" altLang="en-US" sz="2000" b="0" i="0" u="none" strike="noStrike" cap="none" normalizeH="0" baseline="0" dirty="0">
                <a:ln>
                  <a:noFill/>
                </a:ln>
                <a:solidFill>
                  <a:schemeClr val="tx1"/>
                </a:solidFill>
                <a:effectLst/>
              </a:rPr>
              <a:t> (Generative Pre-trained Transformer) are designed to generate text. They are trained on large amounts of text data and can produce coherent and contextually relevant text based on a given prompt.</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1" i="0" u="none" strike="noStrike" cap="none" normalizeH="0" baseline="0" dirty="0">
                <a:ln>
                  <a:noFill/>
                </a:ln>
                <a:solidFill>
                  <a:schemeClr val="tx1"/>
                </a:solidFill>
                <a:effectLst/>
              </a:rPr>
              <a:t>Training the Model</a:t>
            </a:r>
            <a:r>
              <a:rPr kumimoji="0" lang="en-US" altLang="en-US" sz="2000" b="0" i="0" u="none" strike="noStrike" cap="none" normalizeH="0" baseline="0" dirty="0">
                <a:ln>
                  <a:noFill/>
                </a:ln>
                <a:solidFill>
                  <a:schemeClr val="tx1"/>
                </a:solidFill>
                <a:effectLst/>
              </a:rPr>
              <a:t>: The model learns from the training data through an iterative process. During training, the model adjusts its internal parameters to minimize the difference between its generated output and the actual data. This involves a lot of math and optimization techniques.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1" i="0" u="none" strike="noStrike" cap="none" normalizeH="0" baseline="0" dirty="0">
                <a:ln>
                  <a:noFill/>
                </a:ln>
                <a:solidFill>
                  <a:schemeClr val="tx1"/>
                </a:solidFill>
                <a:effectLst/>
              </a:rPr>
              <a:t>Generation</a:t>
            </a:r>
            <a:r>
              <a:rPr kumimoji="0" lang="en-US" altLang="en-US" sz="2000" b="0" i="0" u="none" strike="noStrike" cap="none" normalizeH="0" baseline="0" dirty="0">
                <a:ln>
                  <a:noFill/>
                </a:ln>
                <a:solidFill>
                  <a:schemeClr val="tx1"/>
                </a:solidFill>
                <a:effectLst/>
              </a:rPr>
              <a:t>: Once trained, the model can generate new content. For example, a trained GAN can create realistic images, a </a:t>
            </a:r>
            <a:r>
              <a:rPr kumimoji="0" lang="en-US" altLang="en-US" sz="2000" b="0" i="0" u="none" strike="noStrike" cap="none" normalizeH="0" baseline="0" dirty="0" err="1">
                <a:ln>
                  <a:noFill/>
                </a:ln>
                <a:solidFill>
                  <a:schemeClr val="tx1"/>
                </a:solidFill>
                <a:effectLst/>
              </a:rPr>
              <a:t>VAE</a:t>
            </a:r>
            <a:r>
              <a:rPr kumimoji="0" lang="en-US" altLang="en-US" sz="2000" b="0" i="0" u="none" strike="noStrike" cap="none" normalizeH="0" baseline="0" dirty="0">
                <a:ln>
                  <a:noFill/>
                </a:ln>
                <a:solidFill>
                  <a:schemeClr val="tx1"/>
                </a:solidFill>
                <a:effectLst/>
              </a:rPr>
              <a:t> can produce new variations of existing data, and a language model like </a:t>
            </a:r>
            <a:r>
              <a:rPr kumimoji="0" lang="en-US" altLang="en-US" sz="2000" b="0" i="0" u="none" strike="noStrike" cap="none" normalizeH="0" baseline="0" dirty="0" err="1">
                <a:ln>
                  <a:noFill/>
                </a:ln>
                <a:solidFill>
                  <a:schemeClr val="tx1"/>
                </a:solidFill>
                <a:effectLst/>
              </a:rPr>
              <a:t>GPT</a:t>
            </a:r>
            <a:r>
              <a:rPr kumimoji="0" lang="en-US" altLang="en-US" sz="2000" b="0" i="0" u="none" strike="noStrike" cap="none" normalizeH="0" baseline="0" dirty="0">
                <a:ln>
                  <a:noFill/>
                </a:ln>
                <a:solidFill>
                  <a:schemeClr val="tx1"/>
                </a:solidFill>
                <a:effectLst/>
              </a:rPr>
              <a:t> can generate text based on a given prompt.</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1" i="0" u="none" strike="noStrike" cap="none" normalizeH="0" baseline="0" dirty="0">
                <a:ln>
                  <a:noFill/>
                </a:ln>
                <a:solidFill>
                  <a:schemeClr val="tx1"/>
                </a:solidFill>
                <a:effectLst/>
              </a:rPr>
              <a:t>Evaluation</a:t>
            </a:r>
            <a:r>
              <a:rPr kumimoji="0" lang="en-US" altLang="en-US" sz="2000" b="0" i="0" u="none" strike="noStrike" cap="none" normalizeH="0" baseline="0" dirty="0">
                <a:ln>
                  <a:noFill/>
                </a:ln>
                <a:solidFill>
                  <a:schemeClr val="tx1"/>
                </a:solidFill>
                <a:effectLst/>
              </a:rPr>
              <a:t>: The generated content is evaluated for quality and accuracy. This step ensures that the output meets the desired criteria and closely resembles the real data.</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1" i="0" u="none" strike="noStrike" cap="none" normalizeH="0" baseline="0" dirty="0">
                <a:ln>
                  <a:noFill/>
                </a:ln>
                <a:solidFill>
                  <a:schemeClr val="tx1"/>
                </a:solidFill>
                <a:effectLst/>
              </a:rPr>
              <a:t>Fine-Tuning</a:t>
            </a:r>
            <a:r>
              <a:rPr kumimoji="0" lang="en-US" altLang="en-US" sz="2000" b="0" i="0" u="none" strike="noStrike" cap="none" normalizeH="0" baseline="0" dirty="0">
                <a:ln>
                  <a:noFill/>
                </a:ln>
                <a:solidFill>
                  <a:schemeClr val="tx1"/>
                </a:solidFill>
                <a:effectLst/>
              </a:rPr>
              <a:t>: Models can be fine-tuned on specific tasks or datasets to improve their performance and generate more accurate or relevant content.</a:t>
            </a:r>
          </a:p>
        </p:txBody>
      </p:sp>
      <p:sp>
        <p:nvSpPr>
          <p:cNvPr id="6" name="Slide Number Placeholder 8">
            <a:extLst>
              <a:ext uri="{FF2B5EF4-FFF2-40B4-BE49-F238E27FC236}">
                <a16:creationId xmlns:a16="http://schemas.microsoft.com/office/drawing/2014/main" id="{9DCA48A6-476D-F1EB-8D51-9C62917F27B2}"/>
              </a:ext>
            </a:extLst>
          </p:cNvPr>
          <p:cNvSpPr>
            <a:spLocks noGrp="1"/>
          </p:cNvSpPr>
          <p:nvPr>
            <p:ph type="sldNum" sz="quarter" idx="12"/>
          </p:nvPr>
        </p:nvSpPr>
        <p:spPr>
          <a:xfrm>
            <a:off x="15125689" y="9563100"/>
            <a:ext cx="2133600" cy="365125"/>
          </a:xfrm>
        </p:spPr>
        <p:txBody>
          <a:bodyPr/>
          <a:lstStyle/>
          <a:p>
            <a:fld id="{B6F15528-21DE-4FAA-801E-634DDDAF4B2B}" type="slidenum">
              <a:rPr lang="en-US" sz="1600" smtClean="0"/>
              <a:pPr/>
              <a:t>9</a:t>
            </a:fld>
            <a:endParaRPr lang="en-US" sz="1600" dirty="0"/>
          </a:p>
        </p:txBody>
      </p:sp>
    </p:spTree>
  </p:cSld>
  <p:clrMapOvr>
    <a:masterClrMapping/>
  </p:clrMapOvr>
  <p:transition>
    <p:wip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TotalTime>
  <Words>4792</Words>
  <Application>Microsoft Office PowerPoint</Application>
  <PresentationFormat>Custom</PresentationFormat>
  <Paragraphs>432</Paragraphs>
  <Slides>36</Slides>
  <Notes>0</Notes>
  <HiddenSlides>0</HiddenSlides>
  <MMClips>0</MMClips>
  <ScaleCrop>false</ScaleCrop>
  <HeadingPairs>
    <vt:vector size="6" baseType="variant">
      <vt:variant>
        <vt:lpstr>Fonts Used</vt:lpstr>
      </vt:variant>
      <vt:variant>
        <vt:i4>18</vt:i4>
      </vt:variant>
      <vt:variant>
        <vt:lpstr>Theme</vt:lpstr>
      </vt:variant>
      <vt:variant>
        <vt:i4>2</vt:i4>
      </vt:variant>
      <vt:variant>
        <vt:lpstr>Slide Titles</vt:lpstr>
      </vt:variant>
      <vt:variant>
        <vt:i4>36</vt:i4>
      </vt:variant>
    </vt:vector>
  </HeadingPairs>
  <TitlesOfParts>
    <vt:vector size="56" baseType="lpstr">
      <vt:lpstr>Didact Gothic</vt:lpstr>
      <vt:lpstr>Aptos</vt:lpstr>
      <vt:lpstr>Open Sans</vt:lpstr>
      <vt:lpstr>Courier New</vt:lpstr>
      <vt:lpstr>Proxima Nova</vt:lpstr>
      <vt:lpstr>Arial</vt:lpstr>
      <vt:lpstr>Proxima Nova Light</vt:lpstr>
      <vt:lpstr>opensans-regular</vt:lpstr>
      <vt:lpstr>Aptos Display</vt:lpstr>
      <vt:lpstr>Cardo</vt:lpstr>
      <vt:lpstr>Canva Sans</vt:lpstr>
      <vt:lpstr>Wingdings</vt:lpstr>
      <vt:lpstr>Calibri</vt:lpstr>
      <vt:lpstr>Arial</vt:lpstr>
      <vt:lpstr>source-serif-pro</vt:lpstr>
      <vt:lpstr>Times New Roman</vt:lpstr>
      <vt:lpstr>Publico</vt:lpstr>
      <vt:lpstr>Open Sans Light</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6 STEP CHATGPT PROMPT FRAMEWORK</vt:lpstr>
      <vt:lpstr>6 STEP CHATGPT PROMPT FRAMEWORK (cont.)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Duvall, Jessica L.</dc:creator>
  <cp:lastModifiedBy>Duvall, Jessica L.</cp:lastModifiedBy>
  <cp:revision>2</cp:revision>
  <dcterms:modified xsi:type="dcterms:W3CDTF">2025-02-10T21:22:26Z</dcterms:modified>
  <dc:identifier>DAF9b3FVlbQ</dc:identifier>
</cp:coreProperties>
</file>